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6" r:id="rId4"/>
    <p:sldId id="268" r:id="rId5"/>
    <p:sldId id="275" r:id="rId6"/>
    <p:sldId id="269" r:id="rId7"/>
    <p:sldId id="270" r:id="rId8"/>
    <p:sldId id="276" r:id="rId9"/>
    <p:sldId id="261" r:id="rId10"/>
    <p:sldId id="277" r:id="rId11"/>
    <p:sldId id="272" r:id="rId12"/>
    <p:sldId id="273" r:id="rId13"/>
    <p:sldId id="278" r:id="rId14"/>
    <p:sldId id="27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677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D7D4-9EB1-4D2D-9B7A-D78B510B0F82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A7F7-5352-4200-AC5A-676679F63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5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D7D4-9EB1-4D2D-9B7A-D78B510B0F82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A7F7-5352-4200-AC5A-676679F63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355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D7D4-9EB1-4D2D-9B7A-D78B510B0F82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A7F7-5352-4200-AC5A-676679F63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6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D7D4-9EB1-4D2D-9B7A-D78B510B0F82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A7F7-5352-4200-AC5A-676679F63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697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D7D4-9EB1-4D2D-9B7A-D78B510B0F82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A7F7-5352-4200-AC5A-676679F63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7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D7D4-9EB1-4D2D-9B7A-D78B510B0F82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A7F7-5352-4200-AC5A-676679F63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0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D7D4-9EB1-4D2D-9B7A-D78B510B0F82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A7F7-5352-4200-AC5A-676679F63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983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D7D4-9EB1-4D2D-9B7A-D78B510B0F82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A7F7-5352-4200-AC5A-676679F63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416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D7D4-9EB1-4D2D-9B7A-D78B510B0F82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A7F7-5352-4200-AC5A-676679F63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44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D7D4-9EB1-4D2D-9B7A-D78B510B0F82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A7F7-5352-4200-AC5A-676679F63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44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3D7D4-9EB1-4D2D-9B7A-D78B510B0F82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A7F7-5352-4200-AC5A-676679F63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3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D7D4-9EB1-4D2D-9B7A-D78B510B0F82}" type="datetimeFigureOut">
              <a:rPr lang="ru-RU" smtClean="0"/>
              <a:pPr/>
              <a:t>06.01.2025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AA7F7-5352-4200-AC5A-676679F63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76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eg"/><Relationship Id="rId9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350" y="52770"/>
            <a:ext cx="6686550" cy="5014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7650" y="4960258"/>
            <a:ext cx="5991225" cy="165576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/>
              <a:t>Цель </a:t>
            </a:r>
            <a:r>
              <a:rPr lang="ru-RU" dirty="0"/>
              <a:t>– создание  </a:t>
            </a:r>
            <a:r>
              <a:rPr lang="ru-RU" dirty="0" err="1"/>
              <a:t>психолого</a:t>
            </a:r>
            <a:r>
              <a:rPr lang="ru-RU" dirty="0"/>
              <a:t>  – педагогических условий, для духовного развития каждого ребенка, его душевного комфорта, поддержание психологического здоровья.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62726" y="685800"/>
            <a:ext cx="54578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C00CC"/>
                </a:solidFill>
                <a:latin typeface="Arial Black" pitchFamily="34" charset="0"/>
              </a:rPr>
              <a:t>Социально – психологическая служба МАОУ лицей </a:t>
            </a:r>
            <a:r>
              <a:rPr lang="ru-RU" sz="4000" b="1" dirty="0" err="1" smtClean="0">
                <a:solidFill>
                  <a:srgbClr val="CC00CC"/>
                </a:solidFill>
                <a:latin typeface="Arial Black" pitchFamily="34" charset="0"/>
              </a:rPr>
              <a:t>пгт</a:t>
            </a:r>
            <a:r>
              <a:rPr lang="ru-RU" sz="4000" b="1" dirty="0" smtClean="0">
                <a:solidFill>
                  <a:srgbClr val="CC00CC"/>
                </a:solidFill>
                <a:latin typeface="Arial Black" pitchFamily="34" charset="0"/>
              </a:rPr>
              <a:t> Афипского МО Северский район </a:t>
            </a:r>
            <a:r>
              <a:rPr lang="ru-RU" sz="4000" b="1" dirty="0">
                <a:solidFill>
                  <a:srgbClr val="CC00CC"/>
                </a:solidFill>
                <a:latin typeface="Arial Black" pitchFamily="34" charset="0"/>
              </a:rPr>
              <a:t>имени Д.И. Вишни</a:t>
            </a:r>
          </a:p>
        </p:txBody>
      </p:sp>
    </p:spTree>
    <p:extLst>
      <p:ext uri="{BB962C8B-B14F-4D97-AF65-F5344CB8AC3E}">
        <p14:creationId xmlns:p14="http://schemas.microsoft.com/office/powerpoint/2010/main" val="123127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444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Психологическое сопровождение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 учащихся 8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– 11 классов</a:t>
            </a:r>
            <a:endParaRPr lang="ru-RU" sz="32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" y="1053523"/>
            <a:ext cx="3706114" cy="2779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268" y="3940683"/>
            <a:ext cx="2139696" cy="285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47" y="1105861"/>
            <a:ext cx="3566545" cy="2674909"/>
          </a:xfrm>
          <a:prstGeom prst="rect">
            <a:avLst/>
          </a:prstGeom>
        </p:spPr>
      </p:pic>
      <p:sp>
        <p:nvSpPr>
          <p:cNvPr id="7" name="AutoShape 2" descr="IMG-20241225-WA00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003038"/>
            <a:ext cx="3553969" cy="2665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588" y="4084192"/>
            <a:ext cx="3445764" cy="2584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67" y="861404"/>
            <a:ext cx="1425698" cy="316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906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0046" y="2119892"/>
            <a:ext cx="5399873" cy="38999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575" y="555626"/>
            <a:ext cx="10515600" cy="89761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9900"/>
                </a:solidFill>
                <a:latin typeface="Arial Black" pitchFamily="34" charset="0"/>
              </a:rPr>
              <a:t>Психологическое сопровождение детей со статусом ОВЗ и детей – инвалидов.</a:t>
            </a:r>
            <a:br>
              <a:rPr lang="ru-RU" sz="3200" dirty="0" smtClean="0">
                <a:solidFill>
                  <a:srgbClr val="FF9900"/>
                </a:solidFill>
                <a:latin typeface="Arial Black" pitchFamily="34" charset="0"/>
              </a:rPr>
            </a:br>
            <a:r>
              <a:rPr lang="ru-RU" sz="3200" dirty="0" smtClean="0">
                <a:solidFill>
                  <a:srgbClr val="FF9900"/>
                </a:solidFill>
                <a:latin typeface="Arial Black" pitchFamily="34" charset="0"/>
              </a:rPr>
              <a:t>Коррекционная работа педагога- психолога,  учителя – логопеда, учителя- дефектолога.</a:t>
            </a:r>
            <a:endParaRPr lang="ru-RU" sz="3200" dirty="0"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" y="1987550"/>
            <a:ext cx="596265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создание системы комплексной помощи детям с ограниченными возможностями здоровья в освоении основной образовательной </a:t>
            </a:r>
            <a:r>
              <a:rPr lang="ru-RU" dirty="0" smtClean="0"/>
              <a:t>программы</a:t>
            </a:r>
          </a:p>
          <a:p>
            <a:r>
              <a:rPr lang="ru-RU" dirty="0"/>
              <a:t>создание максимально благоприятных условий для интеграции детей с ОВЗ в социум </a:t>
            </a:r>
            <a:r>
              <a:rPr lang="ru-RU" dirty="0" smtClean="0"/>
              <a:t>и овладение учащимися специальными </a:t>
            </a:r>
            <a:r>
              <a:rPr lang="ru-RU" dirty="0"/>
              <a:t>компетенциями, обеспечивающими постепенное формирование у них системы социальных навыков поведения, продуктивных форм общения с взрослыми и </a:t>
            </a:r>
            <a:r>
              <a:rPr lang="ru-RU" dirty="0" smtClean="0"/>
              <a:t>сверстниками.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75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722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9900"/>
                </a:solidFill>
                <a:latin typeface="Arial Black" pitchFamily="34" charset="0"/>
              </a:rPr>
              <a:t>Диагностический и </a:t>
            </a:r>
            <a:r>
              <a:rPr lang="ru-RU" sz="2400" dirty="0" smtClean="0">
                <a:solidFill>
                  <a:srgbClr val="FF9900"/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rgbClr val="FF99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FF9900"/>
                </a:solidFill>
                <a:latin typeface="Arial Black" pitchFamily="34" charset="0"/>
              </a:rPr>
              <a:t>коррекционный </a:t>
            </a:r>
            <a:r>
              <a:rPr lang="ru-RU" sz="2400" dirty="0">
                <a:solidFill>
                  <a:srgbClr val="FF9900"/>
                </a:solidFill>
                <a:latin typeface="Arial Black" pitchFamily="34" charset="0"/>
              </a:rPr>
              <a:t>инструментарий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2571" y="683987"/>
            <a:ext cx="3018976" cy="2264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578" y="1453618"/>
            <a:ext cx="1493158" cy="19908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14672" y="1648339"/>
            <a:ext cx="2052749" cy="1539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466266" y="720423"/>
            <a:ext cx="2842383" cy="2131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2211" t="7179" r="10096"/>
          <a:stretch/>
        </p:blipFill>
        <p:spPr>
          <a:xfrm rot="5400000">
            <a:off x="9010619" y="3878066"/>
            <a:ext cx="2845221" cy="25494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50294" y="4042308"/>
            <a:ext cx="2772835" cy="2079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598034" y="3381374"/>
            <a:ext cx="2745922" cy="3661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8950" y="1422683"/>
            <a:ext cx="1539563" cy="2052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508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9900"/>
                </a:solidFill>
                <a:latin typeface="Arial Black" pitchFamily="34" charset="0"/>
              </a:rPr>
              <a:t>Сопровождение педагога- </a:t>
            </a:r>
            <a:r>
              <a:rPr lang="ru-RU" sz="3200" b="1" dirty="0">
                <a:solidFill>
                  <a:srgbClr val="FF9900"/>
                </a:solidFill>
                <a:latin typeface="Arial Black" pitchFamily="34" charset="0"/>
              </a:rPr>
              <a:t>психолога,  учителя – логопеда, учителя- </a:t>
            </a:r>
            <a:r>
              <a:rPr lang="ru-RU" sz="3200" b="1" dirty="0" smtClean="0">
                <a:solidFill>
                  <a:srgbClr val="FF9900"/>
                </a:solidFill>
                <a:latin typeface="Arial Black" pitchFamily="34" charset="0"/>
              </a:rPr>
              <a:t>дефектолога детей со статусом ОВЗ</a:t>
            </a:r>
            <a:endParaRPr lang="ru-RU" sz="3200" b="1" dirty="0">
              <a:solidFill>
                <a:srgbClr val="FF9900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3" y="1590033"/>
            <a:ext cx="3023618" cy="226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03" y="1756374"/>
            <a:ext cx="1824990" cy="243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04" y="4254300"/>
            <a:ext cx="1943862" cy="259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19" y="4515292"/>
            <a:ext cx="4140494" cy="1866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83" y="1582026"/>
            <a:ext cx="2036126" cy="271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265" y="1648077"/>
            <a:ext cx="1954667" cy="2606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1" y="3757091"/>
            <a:ext cx="2264772" cy="3019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367" y="1828292"/>
            <a:ext cx="2110435" cy="468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9953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Arial Black" pitchFamily="34" charset="0"/>
              </a:rPr>
              <a:t> Деятельность социального педагога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/>
              <a:t>Сопровождение детей «группы риска».</a:t>
            </a:r>
            <a:br>
              <a:rPr lang="ru-RU" sz="3600" b="1" dirty="0" smtClean="0"/>
            </a:br>
            <a:r>
              <a:rPr lang="ru-RU" sz="3600" b="1" dirty="0" smtClean="0"/>
              <a:t>Профилактика девиантного поведения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4635"/>
            <a:ext cx="3865640" cy="386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50" y="1641374"/>
            <a:ext cx="3584876" cy="2688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" b="11534"/>
          <a:stretch/>
        </p:blipFill>
        <p:spPr>
          <a:xfrm>
            <a:off x="5646588" y="4265734"/>
            <a:ext cx="3737816" cy="2522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2332" y="2537620"/>
            <a:ext cx="5505450" cy="24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0243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250089" cy="66287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Основные виды деятельности 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педагога – психолога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2124" y="1825625"/>
            <a:ext cx="5781675" cy="4351338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диагностическая работа;</a:t>
            </a:r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smtClean="0"/>
              <a:t>психологическое просвещение;</a:t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dirty="0" smtClean="0"/>
              <a:t>консультирование;</a:t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dirty="0" smtClean="0"/>
              <a:t>коррекционная и развивающая работа;</a:t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dirty="0" smtClean="0"/>
              <a:t>психологическое сопровождение в реализации программ внеурочной деятельности;</a:t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dirty="0" smtClean="0"/>
              <a:t>работа с детьми ОВЗ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358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352" y="4093028"/>
            <a:ext cx="4152648" cy="27649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Психологическое сопровождение учащихся начальных классов.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Готовность к школе</a:t>
            </a:r>
          </a:p>
          <a:p>
            <a:r>
              <a:rPr lang="ru-RU" dirty="0" smtClean="0"/>
              <a:t>Адаптация 1 класса</a:t>
            </a:r>
          </a:p>
          <a:p>
            <a:r>
              <a:rPr lang="ru-RU" dirty="0" smtClean="0"/>
              <a:t>Диагностика УУД</a:t>
            </a:r>
          </a:p>
          <a:p>
            <a:r>
              <a:rPr lang="ru-RU" dirty="0" smtClean="0"/>
              <a:t>Работа с неуспевающими </a:t>
            </a:r>
          </a:p>
          <a:p>
            <a:r>
              <a:rPr lang="ru-RU" dirty="0" smtClean="0"/>
              <a:t>Индивидуальная, групповая коррекционная работа</a:t>
            </a:r>
          </a:p>
          <a:p>
            <a:r>
              <a:rPr lang="ru-RU" dirty="0" smtClean="0"/>
              <a:t>Сопровождение внеурочной деятельности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64546"/>
            <a:ext cx="8473440" cy="10708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Диагностический и коррекционный инструментарий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5" y="1322077"/>
            <a:ext cx="1777592" cy="23701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1489" y="1676395"/>
            <a:ext cx="2279961" cy="17832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75" y="1313921"/>
            <a:ext cx="1783709" cy="23782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9"/>
          <a:stretch/>
        </p:blipFill>
        <p:spPr>
          <a:xfrm>
            <a:off x="7145304" y="1428060"/>
            <a:ext cx="1923779" cy="22483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30623" b="6055"/>
          <a:stretch/>
        </p:blipFill>
        <p:spPr>
          <a:xfrm rot="10800000">
            <a:off x="3826432" y="4214004"/>
            <a:ext cx="4407132" cy="2087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425"/>
          <a:stretch/>
        </p:blipFill>
        <p:spPr>
          <a:xfrm rot="5400000">
            <a:off x="882602" y="4282075"/>
            <a:ext cx="2784523" cy="19514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t="1590" r="6725" b="13639"/>
          <a:stretch/>
        </p:blipFill>
        <p:spPr>
          <a:xfrm>
            <a:off x="9806217" y="1309658"/>
            <a:ext cx="1820067" cy="22483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53750" y="4312821"/>
            <a:ext cx="2519934" cy="18899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03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Психологическое сопровождение 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учащихся 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начальных классов</a:t>
            </a: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5"/>
          <a:stretch/>
        </p:blipFill>
        <p:spPr>
          <a:xfrm>
            <a:off x="8089865" y="4201858"/>
            <a:ext cx="2219419" cy="255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202" y="1323530"/>
            <a:ext cx="2158746" cy="2878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02" y="1323530"/>
            <a:ext cx="2128178" cy="2837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55" y="4531036"/>
            <a:ext cx="2704647" cy="202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 r="7099" b="16966"/>
          <a:stretch/>
        </p:blipFill>
        <p:spPr>
          <a:xfrm>
            <a:off x="9688058" y="1165385"/>
            <a:ext cx="1585353" cy="2907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165385"/>
            <a:ext cx="2180844" cy="2907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AutoShape 2" descr="https://sun9-66.userapi.com/impg/1UbOdrIopyhocSDg5LmEZ5eFiTV1_ap91tW3DA/b9jA3Dq4sds.jpg?size=365x1224&amp;quality=95&amp;sign=8b5e794fd5341fd4d01cf866d9f9415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0" y="4387039"/>
            <a:ext cx="2316480" cy="231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84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200" y="2628899"/>
            <a:ext cx="5638800" cy="4229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775" y="4699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Психологическое сопровождение учащихся </a:t>
            </a:r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5 </a:t>
            </a:r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– 7 </a:t>
            </a:r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классов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1768475"/>
            <a:ext cx="8562975" cy="435133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Адаптация 5 классов</a:t>
            </a:r>
          </a:p>
          <a:p>
            <a:r>
              <a:rPr lang="ru-RU" dirty="0" smtClean="0"/>
              <a:t>Диагностика личностных, коммуникативных, регулятивных УУД</a:t>
            </a:r>
          </a:p>
          <a:p>
            <a:r>
              <a:rPr lang="ru-RU" dirty="0" smtClean="0"/>
              <a:t> Школьная мотивация</a:t>
            </a:r>
          </a:p>
          <a:p>
            <a:r>
              <a:rPr lang="ru-RU" dirty="0" err="1" smtClean="0"/>
              <a:t>Психоэмоциональное</a:t>
            </a:r>
            <a:r>
              <a:rPr lang="ru-RU" dirty="0" smtClean="0"/>
              <a:t> состояние </a:t>
            </a:r>
          </a:p>
          <a:p>
            <a:r>
              <a:rPr lang="ru-RU" dirty="0" smtClean="0"/>
              <a:t>Жизнестойкость </a:t>
            </a:r>
          </a:p>
          <a:p>
            <a:r>
              <a:rPr lang="ru-RU" dirty="0" smtClean="0"/>
              <a:t>Работа с неуспевающими</a:t>
            </a:r>
          </a:p>
          <a:p>
            <a:r>
              <a:rPr lang="ru-RU" dirty="0" smtClean="0"/>
              <a:t>Сопровождение внеурочной </a:t>
            </a:r>
          </a:p>
          <a:p>
            <a:pPr marL="0" indent="0">
              <a:buNone/>
            </a:pPr>
            <a:r>
              <a:rPr lang="ru-RU" dirty="0" smtClean="0"/>
              <a:t>деятельности учащихся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720" y="0"/>
            <a:ext cx="10515600" cy="92392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Диагностический и коррекционный инструментарий</a:t>
            </a:r>
            <a:endParaRPr lang="ru-RU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14" r="8639"/>
          <a:stretch/>
        </p:blipFill>
        <p:spPr>
          <a:xfrm>
            <a:off x="171982" y="812886"/>
            <a:ext cx="2352143" cy="3075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794" t="14255" r="14921" b="18959"/>
          <a:stretch/>
        </p:blipFill>
        <p:spPr>
          <a:xfrm>
            <a:off x="2590801" y="840788"/>
            <a:ext cx="2514434" cy="3014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0477" t="7589" r="14762" b="3839"/>
          <a:stretch/>
        </p:blipFill>
        <p:spPr>
          <a:xfrm>
            <a:off x="9985926" y="840788"/>
            <a:ext cx="1982009" cy="31308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33899" r="3809" b="24911"/>
          <a:stretch/>
        </p:blipFill>
        <p:spPr>
          <a:xfrm>
            <a:off x="95250" y="3985306"/>
            <a:ext cx="4495800" cy="2566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174" t="9018" r="3967" b="7172"/>
          <a:stretch/>
        </p:blipFill>
        <p:spPr>
          <a:xfrm>
            <a:off x="7688700" y="1066237"/>
            <a:ext cx="2129931" cy="25631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0794" t="14970" r="15555" b="9315"/>
          <a:stretch/>
        </p:blipFill>
        <p:spPr>
          <a:xfrm>
            <a:off x="5312022" y="840788"/>
            <a:ext cx="2198963" cy="3014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2222" t="22947" r="4127" b="30148"/>
          <a:stretch/>
        </p:blipFill>
        <p:spPr>
          <a:xfrm>
            <a:off x="5304318" y="3985306"/>
            <a:ext cx="3934932" cy="2627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24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Arial Black" pitchFamily="34" charset="0"/>
              </a:rPr>
              <a:t>Психологическое </a:t>
            </a:r>
            <a:r>
              <a:rPr lang="ru-RU" sz="3600" b="1" dirty="0" smtClean="0">
                <a:solidFill>
                  <a:srgbClr val="0070C0"/>
                </a:solidFill>
                <a:latin typeface="Arial Black" pitchFamily="34" charset="0"/>
              </a:rPr>
              <a:t>сопровождение</a:t>
            </a:r>
            <a:br>
              <a:rPr lang="ru-RU" sz="3600" b="1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Arial Black" pitchFamily="34" charset="0"/>
              </a:rPr>
              <a:t>учащихся</a:t>
            </a:r>
            <a:r>
              <a:rPr lang="ru-RU" sz="3600" b="1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  <a:latin typeface="Arial Black" pitchFamily="34" charset="0"/>
              </a:rPr>
              <a:t>5- 7 классов</a:t>
            </a:r>
            <a:endParaRPr lang="ru-RU" sz="36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47" y="1286708"/>
            <a:ext cx="2430328" cy="324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98" y="3518569"/>
            <a:ext cx="2375302" cy="3167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229" y="1328936"/>
            <a:ext cx="2289346" cy="305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3" y="1183189"/>
            <a:ext cx="2507968" cy="334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26" y="3734558"/>
            <a:ext cx="2309622" cy="3079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02" y="3773413"/>
            <a:ext cx="2280481" cy="3040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031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6663" y="788894"/>
            <a:ext cx="8791812" cy="5873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Психологическое сопровождение 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учащихся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8 – 11 классов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</a:br>
            <a:endParaRPr lang="ru-RU" sz="2800" b="1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5563" y="1300030"/>
            <a:ext cx="58494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Психологическая готовность к сдаче ОГЭ, ЕГЭ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Диагностика личностных, коммуникативных, регулятивных УУД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 Школьная мотивация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Психоэмоциональное состояние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Жизнестойкость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Работа с неуспевающими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Сопровождение внеурочной деятельности учащихся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7567" b="4787"/>
          <a:stretch/>
        </p:blipFill>
        <p:spPr>
          <a:xfrm>
            <a:off x="5914826" y="2285546"/>
            <a:ext cx="6277173" cy="457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0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229</Words>
  <Application>Microsoft Office PowerPoint</Application>
  <PresentationFormat>Произвольный</PresentationFormat>
  <Paragraphs>46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         </vt:lpstr>
      <vt:lpstr>Основные виды деятельности  педагога – психолога</vt:lpstr>
      <vt:lpstr>Психологическое сопровождение учащихся начальных классов.</vt:lpstr>
      <vt:lpstr>Диагностический и коррекционный инструментарий</vt:lpstr>
      <vt:lpstr>Психологическое сопровождение  учащихся начальных классов</vt:lpstr>
      <vt:lpstr>Психологическое сопровождение учащихся 5 – 7 классов </vt:lpstr>
      <vt:lpstr>Диагностический и коррекционный инструментарий</vt:lpstr>
      <vt:lpstr>Психологическое сопровождение учащихся 5- 7 классов</vt:lpstr>
      <vt:lpstr>Психологическое сопровождение   учащихся 8 – 11 классов </vt:lpstr>
      <vt:lpstr>Психологическое сопровождение     учащихся 8 – 11 классов</vt:lpstr>
      <vt:lpstr>Психологическое сопровождение детей со статусом ОВЗ и детей – инвалидов. Коррекционная работа педагога- психолога,  учителя – логопеда, учителя- дефектолога.</vt:lpstr>
      <vt:lpstr>Диагностический и  коррекционный инструментарий</vt:lpstr>
      <vt:lpstr>Сопровождение педагога- психолога,  учителя – логопеда, учителя- дефектолога детей со статусом ОВЗ</vt:lpstr>
      <vt:lpstr> Деятельность социального педагога  Сопровождение детей «группы риска». Профилактика девиантного поведения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психологической службы</dc:title>
  <dc:creator>User</dc:creator>
  <cp:lastModifiedBy>Ekeya</cp:lastModifiedBy>
  <cp:revision>29</cp:revision>
  <dcterms:created xsi:type="dcterms:W3CDTF">2023-10-11T13:12:08Z</dcterms:created>
  <dcterms:modified xsi:type="dcterms:W3CDTF">2025-01-06T14:29:28Z</dcterms:modified>
</cp:coreProperties>
</file>