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7BBE4-33FE-4F32-9570-EC25AA1C89DC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D53C2-F700-4F8E-B2E5-EE9A16206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51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D53C2-F700-4F8E-B2E5-EE9A162069D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5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7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0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1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5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7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7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1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8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2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3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8B18-AEB2-431C-BBD7-1CB378F8AD7E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AB11B-2BB0-4311-A29B-87BB0BB8E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6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chernogorsk-school20.ru/2024-05-02-14-23-32/35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МОЛОДОЕ УЧЕБНОЕ ЗАВЕДЕНИЕ НАШЕГО ГОРОДА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5636" y="1588655"/>
            <a:ext cx="6576290" cy="4775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каждой школы своя история. У нашей школы она особая: перед тем как распахнуть двери своим первым обитателям – шумной детворе, школа претерпела хлопотливый период. Занятия начались не как обычно 1 сентября, а намного позже, только со второй четверти Дело в том, что в 89-м к новому учебному году для школы набрали ребятишек (1256 учащихся), штат учителей (56 человек), но само здание не успели достроить. Да, да, когда в классах других учебных заведений витал едва уловимый запах ремонта и чистые классы ждали своих учеников, педагогический коллектив 20-й вместе с родителями и будущими учениками засучили рукава. Вот тут- то все и начинается. В общем, всем пришлось пройти испытания на крепость. Педагоги с утра приходили в школу, чтобы собрать мебель и помахать кисточками и тряпками, а к четырем часам шли на уроки в соседние школы, куда и приходили в третью смену их ученики. И так продолжалось всю первую четверть.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9" y="1834565"/>
            <a:ext cx="5437199" cy="3943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4137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19572" y="297543"/>
            <a:ext cx="10515600" cy="74323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курсанты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590667" y="4420951"/>
            <a:ext cx="4203170" cy="16399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2108 года на базе школы  создано 5 классов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2021 году, впервые открыт Класс Полиции</a:t>
            </a:r>
          </a:p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81" y="386678"/>
            <a:ext cx="5830956" cy="327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8" y="3175534"/>
            <a:ext cx="6094805" cy="349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19267" y="975222"/>
            <a:ext cx="5237923" cy="302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в феврале, проходит мероприятие «Посвящение в курсанты». В атмосфере праздника юные курсанты дают клятвенное обещание хранить верность народу, а также демонстрируют навыки строевой подготовки, умение собирать и разбирать автомат Калашникова, навыки рукопашного боя. </a:t>
            </a:r>
          </a:p>
        </p:txBody>
      </p:sp>
    </p:spTree>
    <p:extLst>
      <p:ext uri="{BB962C8B-B14F-4D97-AF65-F5344CB8AC3E}">
        <p14:creationId xmlns:p14="http://schemas.microsoft.com/office/powerpoint/2010/main" val="195867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694063"/>
            <a:ext cx="5538631" cy="5745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28" y="154234"/>
            <a:ext cx="4214883" cy="42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824468"/>
            <a:ext cx="4764698" cy="392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7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" y="4826675"/>
            <a:ext cx="12100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профиля, наши ребята неоднократно становились призерами городских и республиканских соревнований по различным видам спорта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учащиеся оборонно-спортивного профиля становятся победителями городских олимпиад по физической культуре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2007 г. ребята представляли нашу республику на межрегиональных соревнованиях в г. Томске, в 2011 году в г. Омске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Учащиеся оборонно-спортивного класса трижды (в 2019, 2021, 2022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стали победителями регионального этапа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спортивных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 (игр)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«Президентские состязания» и представляли Республику Хакасия на Всероссийском этапе в 2019 -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г.Сочи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2021г.-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г.Туапсе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2022г. -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г.Туапсе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1" y="223520"/>
            <a:ext cx="7766254" cy="4380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" y="1964433"/>
            <a:ext cx="3816323" cy="28622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85" y="907029"/>
            <a:ext cx="4940815" cy="37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00" y="-292504"/>
            <a:ext cx="10515600" cy="1325563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модель наставничества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" y="1033059"/>
            <a:ext cx="6027713" cy="421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984240" y="859415"/>
            <a:ext cx="605997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молодых специалистов – также одна из ключевых задач образовательной политики. Работа с молодыми специалистами является одной из самых важных составляющих деятельности методической работы в школе. Поэтому создание и реализация Программы наставничества так необходима в работе школы. Программа наставничества призвана помочь организовать деятельность наставников с молодыми педагогами на уровне образовательной организации.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преодолеть разрыв между теорией и практикой, дополняя знания, полученные подопечными в ходе формального обучения, практическим опытом, позволит решить задачу адаптации учителей на рабочем месте, учитывать потребности молодых педагогов,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46" y="5285870"/>
            <a:ext cx="12044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предупреждать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отток кадров, а также создавать условия для помощи всем педагогам, имеющим профессиональный дефицит (форма «учитель-учитель»). Наставничество помогает талантливым и амбициозным людям планировать свою карьеру, развивать соответствующие навыки и компетенции, становясь более самостоятельными, ответственными и целеустремленными (формы «ученик- ученик», «учитель-учитель»)</a:t>
            </a:r>
          </a:p>
        </p:txBody>
      </p:sp>
    </p:spTree>
    <p:extLst>
      <p:ext uri="{BB962C8B-B14F-4D97-AF65-F5344CB8AC3E}">
        <p14:creationId xmlns:p14="http://schemas.microsoft.com/office/powerpoint/2010/main" val="469271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65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Школьный ДТ «Кванториум»</a:t>
            </a:r>
            <a:endParaRPr lang="ru-RU" sz="6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94105"/>
            <a:ext cx="9993086" cy="435133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г. в рамках реализации федерального национального проекта «Современная школа» МБОУ «Средняя общеобразовательная школа №20» была выделена субсидия из федерального бюджета в размере 21987975,43 (двадцать один миллион триста восемьдесят семь тысяч триста семьдесят пять рублей 43 копейки) для приобретения высокотехнологичного оборудования, расходных материалов, средств обучения и воспитания в целях создания на базе школы детского технопарка «Кванториум».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технопарк «Кванториум» на базе Муниципального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бюжетного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учреждения «Средней общеобразовательной школы № 20» призван обеспечить расширение содержания общего образования с целью развития у обучающихся современных компетенций и навыков, в том числе естественно-научной, математической, информационной грамотности, формирования критического и креативного мышления.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«Кванториум» на базе общеобразовательной организации создается для формирования условий для повышения качества общего образования, в том числе за счет обновления учебных помещений, приобретения современного оборудования, повышения квалификации педагогических работников и расширения содержания реализуемых образовательных программ.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«Кванториум» является частью образовательной среды общеобразовательной организации, на базе которой осуществляется: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112" y="1094105"/>
            <a:ext cx="2076873" cy="1557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411" y="3042523"/>
            <a:ext cx="2058216" cy="1543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112" y="4976949"/>
            <a:ext cx="2046515" cy="15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0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06" y="140516"/>
            <a:ext cx="8972006" cy="443148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учебных предметов из предметных областей «Естественно-научные предметы», «Естественные науки», «Информатика», «Технология»;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курсов по выбору учащихся на уровнях основного общего и среднего общего образования;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для поддержки изучения предметов естественно-научной и технологической направленностей;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детей по программам естественно-научной и технической направленностей;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внеклассных мероприятий для учащихся, в том числе конкурсов, интеллектуальных и творческих состязаний, олимпиад;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образовательных мероприятий для детей и педагогов из других образовательных организаций, а также поддержка и взаимодействие с другими общеобразовательными организациями.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1281" y="5856903"/>
            <a:ext cx="498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Общая информация о технопарке «Кванториум»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383" y="4688052"/>
            <a:ext cx="2024740" cy="2024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02" y="499492"/>
            <a:ext cx="2365465" cy="1774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02" y="2685279"/>
            <a:ext cx="2365465" cy="17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9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/>
          <p:cNvSpPr/>
          <p:nvPr/>
        </p:nvSpPr>
        <p:spPr>
          <a:xfrm>
            <a:off x="5405277" y="2307234"/>
            <a:ext cx="4387274" cy="2715491"/>
          </a:xfrm>
          <a:prstGeom prst="cloudCallout">
            <a:avLst>
              <a:gd name="adj1" fmla="val -91389"/>
              <a:gd name="adj2" fmla="val 5827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660066"/>
                </a:solidFill>
                <a:latin typeface="Georgia" panose="02040502050405020303" pitchFamily="18" charset="0"/>
              </a:rPr>
              <a:t>«Первой я впустила в здание кошку, а затем, толкаясь и весело перекликаясь, ребята хлынули в вестибюль и ахнули – школа была удивительно хороша»</a:t>
            </a:r>
            <a:endParaRPr lang="ru-RU" dirty="0">
              <a:solidFill>
                <a:srgbClr val="660066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83" y="634135"/>
            <a:ext cx="10515600" cy="1859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Наконец - то подписан акт о сдаче школы в эксплуатацию. И вот 13 ноября 1989 года школа № 20 впервые открыла свои двери навстречу детям. Первый ее директор Людмила Дмитриевна Безбородова вспоминает:</a:t>
            </a:r>
          </a:p>
        </p:txBody>
      </p:sp>
      <p:pic>
        <p:nvPicPr>
          <p:cNvPr id="4" name="Picture 133"/>
          <p:cNvPicPr/>
          <p:nvPr/>
        </p:nvPicPr>
        <p:blipFill>
          <a:blip r:embed="rId2"/>
          <a:stretch>
            <a:fillRect/>
          </a:stretch>
        </p:blipFill>
        <p:spPr>
          <a:xfrm>
            <a:off x="763159" y="1816739"/>
            <a:ext cx="3832225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0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91" y="1172819"/>
            <a:ext cx="4505739" cy="33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3" y="2862471"/>
            <a:ext cx="4575313" cy="3431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1608904" cy="5073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И вот школа ожила голосами своих жителей. Именно те задорные 1256 учеников и 56 энергичных педагогов открывали первую страницу в истории школы, закладывали основы традиций, которые сохраняются и по сей день. </a:t>
            </a:r>
            <a:endParaRPr lang="ru-RU" sz="2000" dirty="0" smtClean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«День Рожденье школы»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«</a:t>
            </a: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Бал Екатерины»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«</a:t>
            </a: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Осенние» и «Весенние» ярмарки, </a:t>
            </a: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экономическая </a:t>
            </a: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игра «ШУМ»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«</a:t>
            </a:r>
            <a:r>
              <a:rPr lang="ru-RU" sz="2000" dirty="0">
                <a:solidFill>
                  <a:srgbClr val="660066"/>
                </a:solidFill>
                <a:latin typeface="Georgia" panose="02040502050405020303" pitchFamily="18" charset="0"/>
              </a:rPr>
              <a:t>Праздник голубой ленты</a:t>
            </a: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»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«Праздник «Песни, марша и строя»</a:t>
            </a:r>
            <a:endParaRPr lang="ru-RU" sz="2000" dirty="0">
              <a:solidFill>
                <a:srgbClr val="660066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" y="3463800"/>
            <a:ext cx="4399720" cy="329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936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9" y="341821"/>
            <a:ext cx="2196653" cy="296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82" y="841535"/>
            <a:ext cx="4316363" cy="323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486"/>
            <a:ext cx="4077728" cy="302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45" y="194030"/>
            <a:ext cx="4578945" cy="34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17520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37" y="3524730"/>
            <a:ext cx="4476327" cy="335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24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8727" y="1306569"/>
            <a:ext cx="5174672" cy="5704205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Крикунова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А.И. - учитель английского языка,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Т.А. - учитель математики,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Ященкова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Т.В. – учитель русского языка и литературы,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Кисилёва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А.И. - учитель географии,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Анучина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О.И. – учитель биологии и физкультуры,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Щелкунова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С.Б. – учитель биологии,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 - учитель физической культуры,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Авраменко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Н.И. - учитель начальных классов,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Симкина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Н.Г. - учитель начальных классов,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Тухватулина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Р.А. – учитель начальных классов,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Кларк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Л.Е. – учитель начальных классов.</a:t>
            </a:r>
          </a:p>
        </p:txBody>
      </p:sp>
      <p:pic>
        <p:nvPicPr>
          <p:cNvPr id="5" name="Picture 274"/>
          <p:cNvPicPr/>
          <p:nvPr/>
        </p:nvPicPr>
        <p:blipFill>
          <a:blip r:embed="rId2"/>
          <a:stretch>
            <a:fillRect/>
          </a:stretch>
        </p:blipFill>
        <p:spPr>
          <a:xfrm>
            <a:off x="124807" y="1153795"/>
            <a:ext cx="7033260" cy="57042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4807" y="259283"/>
            <a:ext cx="11838592" cy="121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учителя! Первыми учителями были, и многие работают в школе по сей день: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Салангина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 – в настоящее время директор школы,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Карташкова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 - учитель физики,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Барбачкова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Л.К. - учитель английского языка,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2"/>
          <p:cNvPicPr/>
          <p:nvPr/>
        </p:nvPicPr>
        <p:blipFill>
          <a:blip r:embed="rId2"/>
          <a:stretch>
            <a:fillRect/>
          </a:stretch>
        </p:blipFill>
        <p:spPr>
          <a:xfrm>
            <a:off x="103822" y="837247"/>
            <a:ext cx="4891405" cy="37725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41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Отряд «Искра – коммунарское движение! </a:t>
            </a:r>
            <a:endParaRPr lang="ru-RU" sz="30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4109" y="1422401"/>
            <a:ext cx="5839691" cy="23829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Georgia" panose="02040502050405020303" pitchFamily="18" charset="0"/>
              </a:rPr>
              <a:t>В то время школа работала по методике И.П. Иванова. Людмила Дмитриевна Безбородова с педагогами внедряла коммунарское движение. Был создан отряд «Искра». Жизнь в отряде была интересна и разнообразна. Это благотворительные акции, праздники, конкурсы, походы.</a:t>
            </a:r>
          </a:p>
        </p:txBody>
      </p:sp>
      <p:pic>
        <p:nvPicPr>
          <p:cNvPr id="6" name="Picture 5262"/>
          <p:cNvPicPr/>
          <p:nvPr/>
        </p:nvPicPr>
        <p:blipFill>
          <a:blip r:embed="rId3"/>
          <a:stretch>
            <a:fillRect/>
          </a:stretch>
        </p:blipFill>
        <p:spPr>
          <a:xfrm>
            <a:off x="689610" y="4764405"/>
            <a:ext cx="10664190" cy="2093595"/>
          </a:xfrm>
          <a:prstGeom prst="rect">
            <a:avLst/>
          </a:prstGeom>
        </p:spPr>
      </p:pic>
      <p:pic>
        <p:nvPicPr>
          <p:cNvPr id="7" name="Picture 316"/>
          <p:cNvPicPr/>
          <p:nvPr/>
        </p:nvPicPr>
        <p:blipFill>
          <a:blip r:embed="rId4"/>
          <a:stretch>
            <a:fillRect/>
          </a:stretch>
        </p:blipFill>
        <p:spPr>
          <a:xfrm>
            <a:off x="867410" y="5030470"/>
            <a:ext cx="1682115" cy="1459230"/>
          </a:xfrm>
          <a:prstGeom prst="rect">
            <a:avLst/>
          </a:prstGeom>
        </p:spPr>
      </p:pic>
      <p:pic>
        <p:nvPicPr>
          <p:cNvPr id="8" name="Picture 318"/>
          <p:cNvPicPr/>
          <p:nvPr/>
        </p:nvPicPr>
        <p:blipFill>
          <a:blip r:embed="rId5"/>
          <a:stretch>
            <a:fillRect/>
          </a:stretch>
        </p:blipFill>
        <p:spPr>
          <a:xfrm>
            <a:off x="4345305" y="5073650"/>
            <a:ext cx="1671320" cy="1489710"/>
          </a:xfrm>
          <a:prstGeom prst="rect">
            <a:avLst/>
          </a:prstGeom>
        </p:spPr>
      </p:pic>
      <p:pic>
        <p:nvPicPr>
          <p:cNvPr id="9" name="Picture 320"/>
          <p:cNvPicPr/>
          <p:nvPr/>
        </p:nvPicPr>
        <p:blipFill>
          <a:blip r:embed="rId6"/>
          <a:stretch>
            <a:fillRect/>
          </a:stretch>
        </p:blipFill>
        <p:spPr>
          <a:xfrm>
            <a:off x="7778750" y="5083810"/>
            <a:ext cx="1682115" cy="1454785"/>
          </a:xfrm>
          <a:prstGeom prst="rect">
            <a:avLst/>
          </a:prstGeom>
        </p:spPr>
      </p:pic>
      <p:pic>
        <p:nvPicPr>
          <p:cNvPr id="10" name="Picture 322"/>
          <p:cNvPicPr/>
          <p:nvPr/>
        </p:nvPicPr>
        <p:blipFill>
          <a:blip r:embed="rId7"/>
          <a:stretch>
            <a:fillRect/>
          </a:stretch>
        </p:blipFill>
        <p:spPr>
          <a:xfrm>
            <a:off x="6097905" y="5083810"/>
            <a:ext cx="1617980" cy="1436370"/>
          </a:xfrm>
          <a:prstGeom prst="rect">
            <a:avLst/>
          </a:prstGeom>
        </p:spPr>
      </p:pic>
      <p:pic>
        <p:nvPicPr>
          <p:cNvPr id="11" name="Picture 324"/>
          <p:cNvPicPr/>
          <p:nvPr/>
        </p:nvPicPr>
        <p:blipFill>
          <a:blip r:embed="rId8"/>
          <a:stretch>
            <a:fillRect/>
          </a:stretch>
        </p:blipFill>
        <p:spPr>
          <a:xfrm>
            <a:off x="2580640" y="5030470"/>
            <a:ext cx="1746250" cy="1466850"/>
          </a:xfrm>
          <a:prstGeom prst="rect">
            <a:avLst/>
          </a:prstGeom>
        </p:spPr>
      </p:pic>
      <p:pic>
        <p:nvPicPr>
          <p:cNvPr id="12" name="Picture 326"/>
          <p:cNvPicPr/>
          <p:nvPr/>
        </p:nvPicPr>
        <p:blipFill>
          <a:blip r:embed="rId9"/>
          <a:stretch>
            <a:fillRect/>
          </a:stretch>
        </p:blipFill>
        <p:spPr>
          <a:xfrm>
            <a:off x="9481185" y="5041265"/>
            <a:ext cx="1660525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6127" y="854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anose="02040502050405020303" pitchFamily="18" charset="0"/>
              </a:rPr>
              <a:t>Школа полного дня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6141" y="1479262"/>
            <a:ext cx="5895571" cy="307426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	С </a:t>
            </a:r>
            <a:r>
              <a:rPr lang="ru-RU" sz="1800" dirty="0">
                <a:latin typeface="Georgia" panose="02040502050405020303" pitchFamily="18" charset="0"/>
              </a:rPr>
              <a:t>2003 года ведущим направлением работы школы является реализация </a:t>
            </a:r>
            <a:r>
              <a:rPr lang="ru-RU" sz="1800" dirty="0" smtClean="0">
                <a:latin typeface="Georgia" panose="02040502050405020303" pitchFamily="18" charset="0"/>
              </a:rPr>
              <a:t>проекта «Школа </a:t>
            </a:r>
            <a:r>
              <a:rPr lang="ru-RU" sz="1800" dirty="0">
                <a:latin typeface="Georgia" panose="02040502050405020303" pitchFamily="18" charset="0"/>
              </a:rPr>
              <a:t>полного дня», в 2005 году школе 	присвоен 	статус </a:t>
            </a:r>
            <a:r>
              <a:rPr lang="ru-RU" sz="1800" dirty="0" smtClean="0">
                <a:latin typeface="Georgia" panose="02040502050405020303" pitchFamily="18" charset="0"/>
              </a:rPr>
              <a:t>Республиканской </a:t>
            </a:r>
            <a:r>
              <a:rPr lang="ru-RU" sz="1800" dirty="0">
                <a:latin typeface="Georgia" panose="02040502050405020303" pitchFamily="18" charset="0"/>
              </a:rPr>
              <a:t>базовой площадки по направлению «Школа полного дня как способ организации единого образовательного пространства».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	Главная </a:t>
            </a:r>
            <a:r>
              <a:rPr lang="ru-RU" sz="1800" dirty="0">
                <a:latin typeface="Georgia" panose="02040502050405020303" pitchFamily="18" charset="0"/>
              </a:rPr>
              <a:t>идея эксперимента заключается в том, что ребенок имеет возможность первую половину дня обучаться в школе, а во второй половине дня посещать группы продленного дня, различные кружки, секции, клубы. В результате обеспечивается занятость ребенка до вечера под присмотром педагогов и воспитателей. </a:t>
            </a:r>
          </a:p>
        </p:txBody>
      </p:sp>
      <p:pic>
        <p:nvPicPr>
          <p:cNvPr id="4" name="Picture 375"/>
          <p:cNvPicPr/>
          <p:nvPr/>
        </p:nvPicPr>
        <p:blipFill>
          <a:blip r:embed="rId2"/>
          <a:stretch>
            <a:fillRect/>
          </a:stretch>
        </p:blipFill>
        <p:spPr>
          <a:xfrm>
            <a:off x="10621" y="156845"/>
            <a:ext cx="6065520" cy="481838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11066" y="4975225"/>
            <a:ext cx="11930150" cy="167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Главная задача: предоставить ребенку, исходя из его потребностей, интересов и способностей, возможность реализовать себя и проявить свою индивидуальность в ходе образовательной деятельности.  Во 	второй половине 	дня организована 	работа 	33 	детских объединений различных направлений на бесплатной основе. В них занято 95 % учащихся школы, многие  посещает 2,3 детских объединения. Все дети имеют возможность посещать школьный спортзал и бассейн. Развита система взаимодействия с учреждениями разного вида.  </a:t>
            </a:r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5"/>
          <p:cNvPicPr/>
          <p:nvPr/>
        </p:nvPicPr>
        <p:blipFill>
          <a:blip r:embed="rId2"/>
          <a:stretch>
            <a:fillRect/>
          </a:stretch>
        </p:blipFill>
        <p:spPr>
          <a:xfrm>
            <a:off x="64655" y="73891"/>
            <a:ext cx="12127345" cy="67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1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3"/>
          <p:cNvPicPr/>
          <p:nvPr/>
        </p:nvPicPr>
        <p:blipFill>
          <a:blip r:embed="rId2"/>
          <a:stretch>
            <a:fillRect/>
          </a:stretch>
        </p:blipFill>
        <p:spPr>
          <a:xfrm>
            <a:off x="117994" y="0"/>
            <a:ext cx="2941320" cy="2997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5895" y="83581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" y="2370570"/>
            <a:ext cx="11776364" cy="435350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года школа становится  Базовой площадкой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ХРИПКиПРО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оборонно-спортивного профиля (Решение Учёного совета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ХРИПКиПРО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 от 06.12.2007г. ). Идея открытия в нашей школе оборонно-спортивного профиля возникла не случайно. Большой опыт школы в области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наличие материально-технической базы, квалифицированные кадры, работа в режиме школы полного дня, которая наиболее полно позволяет объединить учебную и внеурочную сферы деятельности ребенка - все это позволило сделать выбор в пользу именно оборонно-спортивного профиля.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Успешная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профиля подтверждается высокими учебными результатами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воспитанников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профильным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предметам, положительной динамикой общей физической подготовки, высокими достижениями в области физической культуры и ОБЖ, выбором учащимися здорового образа жизни, повышением уровня самосознания и дисциплины, развитием у ребят гражданско-патриотического сознания. </a:t>
            </a:r>
          </a:p>
        </p:txBody>
      </p:sp>
    </p:spTree>
    <p:extLst>
      <p:ext uri="{BB962C8B-B14F-4D97-AF65-F5344CB8AC3E}">
        <p14:creationId xmlns:p14="http://schemas.microsoft.com/office/powerpoint/2010/main" val="142059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1051</Words>
  <Application>Microsoft Office PowerPoint</Application>
  <PresentationFormat>Широкоэкранный</PresentationFormat>
  <Paragraphs>42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Monotype Corsiva</vt:lpstr>
      <vt:lpstr>Times New Roman</vt:lpstr>
      <vt:lpstr>Wingdings</vt:lpstr>
      <vt:lpstr>Тема Office</vt:lpstr>
      <vt:lpstr>САМОЕ МОЛОДОЕ УЧЕБНОЕ ЗАВЕДЕНИЕ НАШЕГО ГОРОДА!</vt:lpstr>
      <vt:lpstr>Презентация PowerPoint</vt:lpstr>
      <vt:lpstr>Презентация PowerPoint</vt:lpstr>
      <vt:lpstr>Презентация PowerPoint</vt:lpstr>
      <vt:lpstr>Крикунова А.И. - учитель английского языка,  Кондрина Т.А. - учитель математики,  Ященкова Т.В. – учитель русского языка и литературы,  Кисилёва А.И. - учитель географии,  Анучина О.И. – учитель биологии и физкультуры,  Щелкунова С.Б. – учитель биологии,  Королёва Н.В. - учитель физической культуры,  Авраменко Н.И. - учитель начальных классов,  Симкина Н.Г. - учитель начальных классов,  Тухватулина Р.А. – учитель начальных классов,  Кларк Л.Е. – учитель начальных классов.</vt:lpstr>
      <vt:lpstr>Отряд «Искра – коммунарское движение! </vt:lpstr>
      <vt:lpstr>Школа полного дня</vt:lpstr>
      <vt:lpstr>Презентация PowerPoint</vt:lpstr>
      <vt:lpstr>ЮНАРМИЯ</vt:lpstr>
      <vt:lpstr>Посвящение в курсанты</vt:lpstr>
      <vt:lpstr>Презентация PowerPoint</vt:lpstr>
      <vt:lpstr>Презентация PowerPoint</vt:lpstr>
      <vt:lpstr>Целевая модель наставничества</vt:lpstr>
      <vt:lpstr>Школьный ДТ «Кванториум»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ArhangelSkr</dc:creator>
  <cp:lastModifiedBy>Вероника</cp:lastModifiedBy>
  <cp:revision>44</cp:revision>
  <dcterms:created xsi:type="dcterms:W3CDTF">2021-04-15T14:54:18Z</dcterms:created>
  <dcterms:modified xsi:type="dcterms:W3CDTF">2025-03-01T12:15:20Z</dcterms:modified>
</cp:coreProperties>
</file>