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8277D-FE5D-42B7-95BE-AFCC65527AA9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A0D8-9242-4B6A-B92B-41AB4570F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8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1B38-A91D-4DA8-A883-BE01AA4EBC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5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1B38-A91D-4DA8-A883-BE01AA4EBC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1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41B38-A91D-4DA8-A883-BE01AA4EBC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1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2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5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4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4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1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8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3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4B95-4608-4118-9DBC-1324FF856117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DBE1-149E-4512-9884-409FC47EE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2513013"/>
            <a:ext cx="9144000" cy="23876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ОБРАЗОВАТЕЛЬНОЙ ОРГАНИЗАЦИИ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8" y="100484"/>
            <a:ext cx="1957372" cy="20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5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photo_6_2023-10-13_09-43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7" y="228273"/>
            <a:ext cx="3658390" cy="27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11\Desktop\photo_2_2023-10-13_09-43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86" y="228274"/>
            <a:ext cx="3754565" cy="281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11\Desktop\photo_5_2023-10-13_09-43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04" y="287602"/>
            <a:ext cx="3675460" cy="27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11\Desktop\Новая папка\c4c76514-3cf8-4506-82a6-20312ad379b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61" y="3601190"/>
            <a:ext cx="3658390" cy="27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11\Desktop\Новая папка\photo_1_2023-10-13_09-52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5" y="3104177"/>
            <a:ext cx="2631014" cy="35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11\Desktop\Новая папка\photo_2_2023-10-13_09-52-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00" y="3174640"/>
            <a:ext cx="2571267" cy="34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6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0257" y="278130"/>
            <a:ext cx="8185828" cy="2284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воспитательного потенциала образовательного процесса позволяет создать в Афипском лицее благоприятную воспитывающую среду, оформить целостную воспитательную систему и качественно повысить уровень готовности выпускников школ, к жизненному самоопределению.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53543"/>
            <a:ext cx="3413855" cy="4551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2"/>
          <a:stretch/>
        </p:blipFill>
        <p:spPr>
          <a:xfrm>
            <a:off x="7315200" y="2487357"/>
            <a:ext cx="4328504" cy="407503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6" y="2487357"/>
            <a:ext cx="3056274" cy="40750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705350"/>
            <a:ext cx="4043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Организация работы</a:t>
            </a:r>
            <a:r>
              <a:rPr lang="ru-RU" sz="1600" dirty="0" smtClean="0"/>
              <a:t>, направленна на повышение воспитательного потенциала образовательного процесса соответствует приоритетам современной государственной политики в области образования, основу которой составляют, «Программой развития воспитания в системе образования». </a:t>
            </a:r>
          </a:p>
        </p:txBody>
      </p:sp>
    </p:spTree>
    <p:extLst>
      <p:ext uri="{BB962C8B-B14F-4D97-AF65-F5344CB8AC3E}">
        <p14:creationId xmlns:p14="http://schemas.microsoft.com/office/powerpoint/2010/main" val="398922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02995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По традиции каждый понедельник в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Афипском лицее начинается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 торжественной линейки, подъёма флага и исполнения гимна Российской Федерации.</a:t>
            </a:r>
          </a:p>
        </p:txBody>
      </p:sp>
      <p:pic>
        <p:nvPicPr>
          <p:cNvPr id="2052" name="Picture 4" descr="https://sun77-2.userapi.com/s/v1/ig2/hFWVjoO5JgXQOO3RMj5EwvhWFCtVlsj4ezZRQuQxEs24-wZO0VOJ7TVUavSXSBaKVVLyBUMjwCEAakr47qHi2cH3.jpg?quality=95&amp;as=32x24,48x36,72x54,108x81,160x120,240x180,360x270,480x360,540x405,640x480,720x540,1080x810,1280x960&amp;from=bu&amp;u=wJHirqlc3SMmliTA5bnm0CJxWEB0MBJZ025Co_VR7aY&amp;cs=1280x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3" y="1442640"/>
            <a:ext cx="3593041" cy="26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77-1.userapi.com/s/v1/ig2/i-qlivvEdL0X8aijLfszLZiUP9wHF_DQxqmmm0a7lpN4bdYTliuSjK1UyNd2LLmW794g_0bIFWNYav3uNhAty85M.jpg?quality=95&amp;as=32x43,48x64,72x96,108x144,160x213,240x320,360x480,480x640,540x720,640x853,720x960,960x1280&amp;from=bu&amp;u=-bpeb7SLXso01M0cBDYnxaXerqyEU6HnwGfSn4T27kw&amp;cs=960x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207" y="3688952"/>
            <a:ext cx="2221706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64.userapi.com/s/v1/ig2/uV6Yq8XUBj1FMHcpFJ7OGhhQN00llmxcLOiIQqFclHMsitWwmhJDUN-lO3mLObY5ZW71F-3t2Bj7KETxinrwCcKC.jpg?quality=95&amp;as=32x24,48x36,72x54,108x81,160x120,240x180,360x270,480x360,540x405,640x480,720x540,1080x810,1280x960,1440x1080,1600x1200&amp;from=bu&amp;u=xfLIuH3VGL3d_z4Sc_rxTZeZ3j4ywj-BJz8KsUGwDTM&amp;cs=1600x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01" y="1547415"/>
            <a:ext cx="3653578" cy="27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83" y="3607594"/>
            <a:ext cx="2344191" cy="31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https://sun9-26.userapi.com/s/v1/ig2/C6BY8z6jZt8ZYEoFwob_Lijv4MKBr-oMLxJuXjlimXe3kyBDdU0E7V9URk4_xk5TFFqlxp8R80C9o9CUsSDLNrup.jpg?quality=95&amp;as=32x73,48x109,72x164,108x246,160x364,240x547,360x820,480x1093,540x1230,640x1458,720x1640,1080x2460&amp;from=bu&amp;u=DlBP81ezivFXTzh2p8zc3SctXMAGvVADQpkyzCJscco&amp;cs=948x216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9" b="15495"/>
          <a:stretch/>
        </p:blipFill>
        <p:spPr bwMode="auto">
          <a:xfrm>
            <a:off x="3595084" y="1937691"/>
            <a:ext cx="1992263" cy="30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3.userapi.com/s/v1/ig2/n_LYWTEuEjeMi9nPOhGqZeVxdNB4K5la_1XK9GYpZsYNQNhU_iBw62AkbqYZEdyP_I0cvo6EncWn7Zn-Rrh48ac3.jpg?quality=95&amp;as=32x43,48x64,72x96,108x144,160x213,240x320,360x480,480x640,540x720,640x853,720x960,960x1280&amp;from=bu&amp;u=vsX7PJSqAyhNGI9ueIQkvJzUi94s6amOHL7s2S8bdbo&amp;cs=960x12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42" y="3688951"/>
            <a:ext cx="2282726" cy="30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68" y="115698"/>
            <a:ext cx="11926824" cy="10939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Реализация воспитательного потенциала в образовательном учреждении достигается учебными программами </a:t>
            </a:r>
            <a:r>
              <a:rPr lang="ru-RU" b="1" dirty="0" err="1" smtClean="0"/>
              <a:t>внеучной</a:t>
            </a:r>
            <a:r>
              <a:rPr lang="ru-RU" b="1" dirty="0" smtClean="0"/>
              <a:t> деятельности и программ дополнительного образования детей.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2" y="1264158"/>
            <a:ext cx="2649131" cy="352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91" y="1194562"/>
            <a:ext cx="2892551" cy="3856735"/>
          </a:xfrm>
          <a:prstGeom prst="rect">
            <a:avLst/>
          </a:prstGeom>
        </p:spPr>
      </p:pic>
      <p:pic>
        <p:nvPicPr>
          <p:cNvPr id="1030" name="Picture 6" descr="https://sun9-71.userapi.com/s/v1/ig2/tVpXeuPvcr2cXoFjGEaVupqcFLWbrA_QH26U2tmWmeknBLPgrEUAT6kSCFHMrPZ-_UNEedRl5j9VHNmz1R1OPEw6.jpg?quality=95&amp;as=32x24,48x36,72x54,108x81,160x120,240x180,360x270,480x360,540x405,640x480,720x540,1080x810,1280x960&amp;from=bu&amp;u=G90_2E85t_CofyytsUwVes2uUyWAq-aLmzjcspV3_GI&amp;cs=1280x9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25" y="1118362"/>
            <a:ext cx="4058749" cy="30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5.userapi.com/s/v1/ig2/6VYS93sHTIOV3DTTF295UJnOG3jXM5LhqEENbXuUwP7UUBTRqFWNlKgUm1LVcB3xoOkVzFDSh8abJ6tDr4lx5Iiw.jpg?quality=95&amp;as=32x24,48x36,72x54,108x81,160x120,240x180,360x270,480x360,540x405,640x480,720x540,1080x810,1280x960&amp;from=bu&amp;u=vEYiWHSZWn1CEH78svqPDKTpqlQqW2afrEAju3_mh0w&amp;cs=1280x9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52" y="3771900"/>
            <a:ext cx="3821472" cy="2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2.userapi.com/s/v1/ig2/kvPsp5nSNRrvB95XpjgWMzOK4Fbty2trA-yXO9wSOuS-4Ny4tiH7fbwGRmnJsOox-ukM737EXgs_GO4Ki20TBRuF.jpg?quality=95&amp;as=32x24,48x36,72x54,108x81,160x120,240x180,360x270,480x360,540x405,640x480,720x540,1080x810,1280x960&amp;from=bu&amp;u=CMUbqCyvoBi1d4he5iSFIWd2F2sOlZYGyqjOWDhL5Cs&amp;cs=1280x9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71900"/>
            <a:ext cx="3749631" cy="281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9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06646B-6C80-D3D9-1BDA-5BFA52E1B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88" y="101704"/>
            <a:ext cx="4785048" cy="2492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6AE6D6-5AEB-99E9-A593-4C171400DA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2" y="3040752"/>
            <a:ext cx="3548881" cy="23930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968D40-CA9D-A537-0F98-781100311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53" y="4215867"/>
            <a:ext cx="3560321" cy="24359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16E6E6F-78CA-4BD3-16EF-08EB4562A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05" y="4184875"/>
            <a:ext cx="3387719" cy="25407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38085" y="2594238"/>
            <a:ext cx="7565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задача мероприятий, проводимых в рамках военно-патриотического воспитания – привить школьникам чувство долга защищать свою Родину, родных и близких, чувство уважения и гордости за своих земляков, павших на полях сражений, важность и необходимость сохранения мира на Земле, чтобы выросло поколение людей убежденных, благородных, готовых к подвигу, тех, которых принято называть коротким и ёмким словом - «патриот».</a:t>
            </a:r>
            <a:endParaRPr lang="ru-RU" sz="1600" b="1" dirty="0"/>
          </a:p>
        </p:txBody>
      </p:sp>
      <p:pic>
        <p:nvPicPr>
          <p:cNvPr id="8" name="Picture 4" descr="https://sun9-25.userapi.com/s/v1/ig2/JESznCY7IddV6pszEoHqx3MY9DvVw3hL8qdtbNZ549nFIkJvKJg1IlxGjsQku1HR7bAzhy-fHqs1QOm81tHZ7Ijx.jpg?quality=95&amp;as=32x24,48x36,72x54,108x81,160x120,240x180,360x270,480x360,540x405,640x480,720x540,1080x810,1280x960&amp;from=bu&amp;u=gbRKVvJffz7Y5a-5xS4D9aSStLKkccckiShWMWrOt4g&amp;cs=1280x9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1704"/>
            <a:ext cx="3582458" cy="268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77-1.userapi.com/s/v1/ig2/BZhePip43LMaJBHJVQDB1lBfGX5Lnj1eL6_HNc8wt99Vb1T3E4Xb_Hvsd637K3bvpWkHMRUJR57cYE6JpFvDm5cU.jpg?quality=95&amp;as=32x24,48x36,72x54,108x81,160x120,240x180,360x270,480x360,540x405,640x480,720x540,1080x810,1280x960&amp;from=bu&amp;u=18boq5DIqnhh6hBxr3cXvWpdnNzkUQmozC11q60TvnA&amp;cs=1280x9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05" y="101704"/>
            <a:ext cx="3323378" cy="24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6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EA1612-502D-82D9-36D1-B3A740483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663" y="203886"/>
            <a:ext cx="3772930" cy="28296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7D1924-46A5-5468-75F5-127CB28E4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0" y="3763313"/>
            <a:ext cx="4020065" cy="30150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C224F75-6ECD-925B-8BF3-DC35415FDB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3" b="4545"/>
          <a:stretch/>
        </p:blipFill>
        <p:spPr>
          <a:xfrm>
            <a:off x="4209535" y="148279"/>
            <a:ext cx="3772930" cy="21068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C8A1120-33ED-12F0-887B-31204B2AB5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0" b="24083"/>
          <a:stretch/>
        </p:blipFill>
        <p:spPr>
          <a:xfrm>
            <a:off x="4462078" y="3911750"/>
            <a:ext cx="3520387" cy="25982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EF76A7E-ECDD-D752-9B2F-8AE18814E6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23" y="3680313"/>
            <a:ext cx="3772930" cy="28296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F901C5A-027B-0C16-262E-2330D0A765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24767"/>
          <a:stretch/>
        </p:blipFill>
        <p:spPr>
          <a:xfrm>
            <a:off x="202938" y="185251"/>
            <a:ext cx="3239660" cy="2106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582" y="2322957"/>
            <a:ext cx="7998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Побуждение детей к приобретению новых для них социально значимых знаний, к развитию социально значимых отношений, к получению опыта осуществления тех или иных социально значимых действий происходит во время различных поездок: экскурсии в города Краснодарского края, музеи и театры г. Краснодара, тематические выезды.</a:t>
            </a:r>
          </a:p>
        </p:txBody>
      </p:sp>
    </p:spTree>
    <p:extLst>
      <p:ext uri="{BB962C8B-B14F-4D97-AF65-F5344CB8AC3E}">
        <p14:creationId xmlns:p14="http://schemas.microsoft.com/office/powerpoint/2010/main" val="396195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9D8F11-56DC-68EC-6660-6EF39A17C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32" y="142104"/>
            <a:ext cx="5513047" cy="24808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E6B8DC-8E45-7043-49BA-59417DF846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r="17960"/>
          <a:stretch/>
        </p:blipFill>
        <p:spPr>
          <a:xfrm>
            <a:off x="8374908" y="2232783"/>
            <a:ext cx="3188044" cy="23168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F1F35D-B603-98A5-9C08-4AE4744A3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r="4215"/>
          <a:stretch/>
        </p:blipFill>
        <p:spPr>
          <a:xfrm>
            <a:off x="59724" y="142104"/>
            <a:ext cx="4409303" cy="24408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CA6800-77E0-76E9-394A-2D75CF39A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3" y="2074770"/>
            <a:ext cx="5148653" cy="23168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5189CBE-CD67-BF03-05EE-9401482DDA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6" r="14179"/>
          <a:stretch/>
        </p:blipFill>
        <p:spPr>
          <a:xfrm>
            <a:off x="193635" y="4382009"/>
            <a:ext cx="5004486" cy="23338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26908" y="4549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 деятельность образовательного учреждения направлена на достижение воспитательных результатов: приобретение учащимися социального опыта; формирование положительного отношения к базовым общественным ценностям; приобретение школьниками опыта самостоятельного общественного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89863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photo_3_2023-10-13_09-43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0584" cy="29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11\Desktop\Новая папка\4936d975-dddf-46e3-81a6-8ae0f8dca2b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648" y="0"/>
            <a:ext cx="3959352" cy="29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11\Desktop\photo_1_2023-10-13_09-43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92" y="2969515"/>
            <a:ext cx="8037947" cy="38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9.userapi.com/s/v1/ig2/k8Z52Xs7wFMppnGy-CHSfmoUJsr3mZ55LiWJ333nyu4vfGLb6Hr0ykaXOWtwF0Om_qRIgHIojEKyNnCRnlOgH7Kq.jpg?quality=95&amp;as=32x24,48x36,72x54,108x81,160x120,240x180,360x270,480x360,540x405,640x480,720x540,1080x810,1280x960,1440x1080,1600x1200&amp;from=bu&amp;u=HF71FXSJQ6Vo-1bGgctlrHipxBWWCsZ5pzsqMoEQEko&amp;cs=1280x9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0"/>
            <a:ext cx="3910584" cy="29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9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1"/>
            <a:ext cx="10515600" cy="11049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«Разговоры о Важном»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897730"/>
            <a:ext cx="8820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МАОУ лицей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Афипского, с сентября 2022 года у школьников появился новый формат внеурочной деятельности, который называется «Разговоры о важном». Проект запускает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неделю по понедельникам в рамках внеурочной деятельности проходит классный час «Разговоры о важном», на которых на котором обсуждаются разные вопросы, связанные с патриотизмом, нравственным воспитанием, защитой экологии, важными историческими событиями. Согласно документам, занятия направлены на «укрепление традиционных российских духовно-нравственных ценностей».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s://sun77-2.userapi.com/s/v1/ig2/KRQdxo_kJeTqIX4RhzHBUDXhfoWt5HB4vj_IOxI2ZtWABsxprpo2ucJ9TvsKoMN_bi-uH4XzTk0Tax5DEhzyFJhZ.jpg?quality=95&amp;as=32x43,48x64,72x96,108x144,160x213,240x320,360x480,480x640,540x720,640x853,720x960,960x1280&amp;from=bu&amp;u=DdBp3jMSyua8vLTwL4h85y0O-0J7gYnyIxc5micrAXY&amp;cs=960x12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190500"/>
            <a:ext cx="2632074" cy="35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.userapi.com/s/v1/ig2/1gLmc0LOfIk8MAc91vP4JMIFJCmuXuZ9grykhDzPk8PW8UzIFPyi4nk7ew-TAPpAM6TjqB7dwTO07fnuMItuql-z.jpg?quality=95&amp;as=32x24,48x36,72x54,108x81,160x120,240x181,360x271,480x361,540x406,640x482,720x542,1080x813,1280x963,1440x1084,2560x1927&amp;from=bu&amp;u=Oq0JaDWjhayC83M_wNuq7h2l0WVX9v_w7lW-WRHWi_4&amp;cs=1280x9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043917"/>
            <a:ext cx="3489324" cy="26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2.userapi.com/s/v1/ig2/LRL5B_jP9HARMMwmmVb61l4NSSV9aR1uqrnoTVcp_1kTuNT6-pO-bcqTcHNPCbSy1DF4CZYCjSpot9IuM2Jp58xD.jpg?quality=95&amp;as=32x24,48x36,72x54,108x81,160x120,240x180,360x270,480x360,540x405,640x480,720x540,1080x810,1280x960&amp;from=bu&amp;u=KfWsQyDL7DucCA-fdJFpJiQSRuPhGa42QL8nbsxCxMU&amp;cs=1280x9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043917"/>
            <a:ext cx="3543299" cy="2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29.userapi.com/s/v1/ig2/6-cIGQFwF2B0yBrMBvfCY3GQ2filxQa9KZj74KJK5CpAtkU_pRjNDYD-QWwoSHvHAVV1bYWO0ZWevSq6utjqa05E.jpg?quality=95&amp;as=32x24,48x36,72x54,108x81,160x120,240x180,360x270,480x360,540x405,640x480,720x540,1080x810,1280x960,1440x1080,1600x1200&amp;from=bu&amp;u=v8i1J_Pd-BC6MDL5CCEpaJiKr4gueiEhLZkyEB8ZLsI&amp;cs=1280x9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0" y="4309552"/>
            <a:ext cx="3044489" cy="22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49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259</Words>
  <Application>Microsoft Office PowerPoint</Application>
  <PresentationFormat>Произвольный</PresentationFormat>
  <Paragraphs>13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ВОСПИТАТЕЛЬНЫЙ ПОТЕНЦИАЛ ОБРАЗОВАТЕЛЬНОЙ ОРГАНИЗАЦИИ </vt:lpstr>
      <vt:lpstr>Презентация PowerPoint</vt:lpstr>
      <vt:lpstr>По традиции каждый понедельник в Афипском лицее начинается с торжественной линейки, подъёма флага и исполнения гимна Российской Федерации.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«Разговоры о Важном»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Воспитательный потенциал образовательной организации </dc:title>
  <dc:creator>КОМПЬЮТЕР 25</dc:creator>
  <cp:lastModifiedBy>Ekeya</cp:lastModifiedBy>
  <cp:revision>9</cp:revision>
  <dcterms:created xsi:type="dcterms:W3CDTF">2024-12-26T09:57:58Z</dcterms:created>
  <dcterms:modified xsi:type="dcterms:W3CDTF">2025-02-15T11:09:56Z</dcterms:modified>
</cp:coreProperties>
</file>