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2" r:id="rId5"/>
    <p:sldId id="261" r:id="rId6"/>
    <p:sldId id="263" r:id="rId7"/>
    <p:sldId id="258" r:id="rId8"/>
    <p:sldId id="264" r:id="rId9"/>
    <p:sldId id="259" r:id="rId10"/>
    <p:sldId id="265" r:id="rId11"/>
    <p:sldId id="26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998" y="-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Лист1!$B$2:$B$10</c:f>
              <c:strCache>
                <c:ptCount val="9"/>
                <c:pt idx="0">
                  <c:v>Выявлено заболеваний</c:v>
                </c:pt>
                <c:pt idx="1">
                  <c:v>Эндокринные заболевания</c:v>
                </c:pt>
                <c:pt idx="2">
                  <c:v>Заболевания ЦНС</c:v>
                </c:pt>
                <c:pt idx="3">
                  <c:v>Пониженное зрение</c:v>
                </c:pt>
                <c:pt idx="4">
                  <c:v>Заболевания системы кровообращения</c:v>
                </c:pt>
                <c:pt idx="5">
                  <c:v>Заболевания органов дыхания</c:v>
                </c:pt>
                <c:pt idx="6">
                  <c:v>Болезни костно-мышечно-суставной системы</c:v>
                </c:pt>
                <c:pt idx="7">
                  <c:v>В т. ч. нарушения осанки</c:v>
                </c:pt>
                <c:pt idx="8">
                  <c:v>Болезни мочевыделительной системы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52</c:v>
                </c:pt>
                <c:pt idx="1">
                  <c:v>4</c:v>
                </c:pt>
                <c:pt idx="2">
                  <c:v>2</c:v>
                </c:pt>
                <c:pt idx="3">
                  <c:v>17</c:v>
                </c:pt>
                <c:pt idx="4">
                  <c:v>3</c:v>
                </c:pt>
                <c:pt idx="5">
                  <c:v>2</c:v>
                </c:pt>
                <c:pt idx="6">
                  <c:v>16</c:v>
                </c:pt>
                <c:pt idx="7">
                  <c:v>8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1A-4BF0-BAEE-7B4D5971904A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Лист1!$B$2:$B$10</c:f>
              <c:strCache>
                <c:ptCount val="9"/>
                <c:pt idx="0">
                  <c:v>Выявлено заболеваний</c:v>
                </c:pt>
                <c:pt idx="1">
                  <c:v>Эндокринные заболевания</c:v>
                </c:pt>
                <c:pt idx="2">
                  <c:v>Заболевания ЦНС</c:v>
                </c:pt>
                <c:pt idx="3">
                  <c:v>Пониженное зрение</c:v>
                </c:pt>
                <c:pt idx="4">
                  <c:v>Заболевания системы кровообращения</c:v>
                </c:pt>
                <c:pt idx="5">
                  <c:v>Заболевания органов дыхания</c:v>
                </c:pt>
                <c:pt idx="6">
                  <c:v>Болезни костно-мышечно-суставной системы</c:v>
                </c:pt>
                <c:pt idx="7">
                  <c:v>В т. ч. нарушения осанки</c:v>
                </c:pt>
                <c:pt idx="8">
                  <c:v>Болезни мочевыделительной системы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59</c:v>
                </c:pt>
                <c:pt idx="1">
                  <c:v>8</c:v>
                </c:pt>
                <c:pt idx="2">
                  <c:v>1</c:v>
                </c:pt>
                <c:pt idx="3">
                  <c:v>21</c:v>
                </c:pt>
                <c:pt idx="4">
                  <c:v>3</c:v>
                </c:pt>
                <c:pt idx="5">
                  <c:v>1</c:v>
                </c:pt>
                <c:pt idx="6">
                  <c:v>17</c:v>
                </c:pt>
                <c:pt idx="7">
                  <c:v>5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1A-4BF0-BAEE-7B4D59719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691648"/>
        <c:axId val="129693184"/>
      </c:barChart>
      <c:catAx>
        <c:axId val="129691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9693184"/>
        <c:crosses val="autoZero"/>
        <c:auto val="1"/>
        <c:lblAlgn val="ctr"/>
        <c:lblOffset val="100"/>
        <c:noMultiLvlLbl val="0"/>
      </c:catAx>
      <c:valAx>
        <c:axId val="129693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6916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Лист1!$B$2:$B$4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</c:v>
                </c:pt>
                <c:pt idx="1">
                  <c:v>88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BC-4DF0-B517-C27566D6F7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743040"/>
        <c:axId val="182744576"/>
      </c:barChart>
      <c:catAx>
        <c:axId val="182743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82744576"/>
        <c:crosses val="autoZero"/>
        <c:auto val="1"/>
        <c:lblAlgn val="ctr"/>
        <c:lblOffset val="100"/>
        <c:noMultiLvlLbl val="0"/>
      </c:catAx>
      <c:valAx>
        <c:axId val="18274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27430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AD47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Лист1!$B$2:$B$5</c:f>
              <c:strCache>
                <c:ptCount val="4"/>
                <c:pt idx="0">
                  <c:v>Знают</c:v>
                </c:pt>
                <c:pt idx="1">
                  <c:v>Соблюдают полностью</c:v>
                </c:pt>
                <c:pt idx="2">
                  <c:v>Соблюдают частично</c:v>
                </c:pt>
                <c:pt idx="3">
                  <c:v>Не соблюдают ничего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42</c:v>
                </c:pt>
                <c:pt idx="2">
                  <c:v>54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90-46DD-8EA9-514977D97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390912"/>
        <c:axId val="162906496"/>
      </c:barChart>
      <c:catAx>
        <c:axId val="156390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2906496"/>
        <c:crosses val="autoZero"/>
        <c:auto val="1"/>
        <c:lblAlgn val="ctr"/>
        <c:lblOffset val="100"/>
        <c:noMultiLvlLbl val="0"/>
      </c:catAx>
      <c:valAx>
        <c:axId val="162906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6390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596B-58A7-4B6C-A399-847D69A2E434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FDE7-CE7E-4564-90D5-8511BBA3E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81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596B-58A7-4B6C-A399-847D69A2E434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FDE7-CE7E-4564-90D5-8511BBA3E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5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596B-58A7-4B6C-A399-847D69A2E434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FDE7-CE7E-4564-90D5-8511BBA3E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058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F4E7ED"/>
                </a:solidFill>
              </a:rPr>
              <a:pPr/>
              <a:t>02.02.2025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96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02.02.2025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41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1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016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02.02.2025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86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2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438402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02.02.2025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34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02.02.2025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32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02.02.2025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35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0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02.02.2025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413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596B-58A7-4B6C-A399-847D69A2E434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FDE7-CE7E-4564-90D5-8511BBA3E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781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4E7ED"/>
                </a:solidFill>
              </a:rPr>
              <a:pPr/>
              <a:t>02.02.2025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681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02.02.2025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12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02.02.2025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9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596B-58A7-4B6C-A399-847D69A2E434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FDE7-CE7E-4564-90D5-8511BBA3E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32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596B-58A7-4B6C-A399-847D69A2E434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FDE7-CE7E-4564-90D5-8511BBA3E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75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596B-58A7-4B6C-A399-847D69A2E434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FDE7-CE7E-4564-90D5-8511BBA3E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2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596B-58A7-4B6C-A399-847D69A2E434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FDE7-CE7E-4564-90D5-8511BBA3E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01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596B-58A7-4B6C-A399-847D69A2E434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FDE7-CE7E-4564-90D5-8511BBA3E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65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596B-58A7-4B6C-A399-847D69A2E434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FDE7-CE7E-4564-90D5-8511BBA3E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83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596B-58A7-4B6C-A399-847D69A2E434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FDE7-CE7E-4564-90D5-8511BBA3E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04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B596B-58A7-4B6C-A399-847D69A2E434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7FDE7-CE7E-4564-90D5-8511BBA3E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76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1" y="152400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B13F9A"/>
                </a:solidFill>
              </a:rPr>
              <a:pPr/>
              <a:t>02.02.2025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1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322513"/>
            <a:ext cx="9144000" cy="23876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ЦЕННОСТИ ЗДОРОВОГО И БЕЗОПАСНОГО ОБРАЗА ЖИЗНИ У УЧАЩИХСЯ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3613"/>
            <a:ext cx="1867931" cy="18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92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ОЯБРЬ 2024\ФОТО\2023\Здорове питание\20221124_085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3" y="155733"/>
            <a:ext cx="3870960" cy="290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НОЯБРЬ 2024\ФОТО\2023\Здорове питание\20221124_0859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67" y="133347"/>
            <a:ext cx="3900807" cy="292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НОЯБРЬ 2024\ФОТО\2022\стенд\IMG_10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956" y="155731"/>
            <a:ext cx="3870961" cy="290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НОЯБРЬ 2024\ФОТО\2019г\РОБОТы\на сайт\IMG_51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3" y="3543300"/>
            <a:ext cx="3870960" cy="290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НОЯБРЬ 2024\ФОТО\2014-2016 уч.г\фото на сайт\DSCN98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047" y="3543300"/>
            <a:ext cx="3899027" cy="292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:\НОЯБРЬ 2024\ФОТО\2014-2016 уч.г\фото 30.11\фото ноябрь2015\119NIKON\DSCN917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955" y="3543300"/>
            <a:ext cx="3826087" cy="286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23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754" y="143127"/>
            <a:ext cx="6182783" cy="356763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Формирования ценности здорового и безопасного образа жизни обучающихся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 комплексная программа формирования знаний, установок, личностных ориентиров и норм поведения, обеспечивающих сохранение и укрепление физического и психического здоровья как одного из ценностных составляющих, способствующих познавательному и эмоциональному развитию ребенка. 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537" y="143128"/>
            <a:ext cx="5551841" cy="3127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9" b="542"/>
          <a:stretch/>
        </p:blipFill>
        <p:spPr>
          <a:xfrm>
            <a:off x="6363537" y="3495992"/>
            <a:ext cx="5551841" cy="3235284"/>
          </a:xfrm>
          <a:prstGeom prst="rect">
            <a:avLst/>
          </a:prstGeom>
        </p:spPr>
      </p:pic>
      <p:pic>
        <p:nvPicPr>
          <p:cNvPr id="5122" name="Picture 2" descr="https://sun9-75.userapi.com/s/v1/ig2/lftJ5TSdFqLZCHyZwKAlCoAJYEkl5A3aOnRsNeejPKlxco5eeMqwG0QtiCBNN8wyrkBaIHRljy-eR6xadKRmjevt.jpg?quality=95&amp;as=32x24,48x36,72x54,108x81,160x121,240x181,360x271,480x362,540x407,640x482,720x543,1080x814,1280x965&amp;from=bu&amp;u=LzSLL7UH0sdp2eFSAn5uimciTuDeDBXzDt8hv72_2XU&amp;cs=1280x9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93" y="3805554"/>
            <a:ext cx="3880749" cy="292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70.userapi.com/s/v1/ig2/p1LUCgtPuXkBcrkYhh8WFWOoFcgU7_7uMb7BI_DmT6_PRoHo0269xK0gvOm-qvG4PLdbB123Ng7gGm9r168Sr9S2.jpg?quality=95&amp;as=32x73,48x109,72x164,108x246,160x365,240x548,360x821,480x1095,526x1200&amp;from=bu&amp;u=SfA2FozldycYWTDiQgnV-V-w8AZ-30Gkyzh-tBcpV38&amp;cs=526x120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8" b="20218"/>
          <a:stretch/>
        </p:blipFill>
        <p:spPr bwMode="auto">
          <a:xfrm>
            <a:off x="4243955" y="3805554"/>
            <a:ext cx="1950655" cy="292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61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053" y="1574555"/>
            <a:ext cx="6171168" cy="49072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3781" y="1574555"/>
            <a:ext cx="1132925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Принцип самоорганизации </a:t>
            </a:r>
            <a:endParaRPr lang="ru-RU" sz="2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природосообразности</a:t>
            </a:r>
            <a:endParaRPr lang="ru-RU" sz="2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персоноцентричности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Принцип индивидуализации</a:t>
            </a:r>
          </a:p>
          <a:p>
            <a:pPr marL="457200" indent="-457200">
              <a:buFont typeface="+mj-lt"/>
              <a:buAutoNum type="arabicPeriod"/>
            </a:pPr>
            <a:endParaRPr lang="ru-RU" sz="2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партнерства</a:t>
            </a:r>
          </a:p>
          <a:p>
            <a:pPr marL="457200" indent="-457200">
              <a:buFont typeface="+mj-lt"/>
              <a:buAutoNum type="arabicPeriod"/>
            </a:pP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справедливости (объективности)</a:t>
            </a:r>
          </a:p>
          <a:p>
            <a:pPr marL="457200" indent="-457200">
              <a:buFont typeface="+mj-lt"/>
              <a:buAutoNum type="arabicPeriod"/>
            </a:pP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целостности.</a:t>
            </a:r>
          </a:p>
          <a:p>
            <a:pPr marL="457200" indent="-457200">
              <a:buFont typeface="+mj-lt"/>
              <a:buAutoNum type="arabicPeriod"/>
            </a:pP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Принцип ненавязчивости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культуры здоровья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6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sun9-12.userapi.com/s/v1/ig2/Bmm8qL5ffyqWSahBsIYqjiXb35MiWpa25cXxJOX-2syN8GLXycisB-VYmHqWlZiajPt8oRtKxb7md6z0G5oXZh5B.jpg?quality=95&amp;as=32x24,48x36,72x54,108x81,160x120,240x180,360x270,480x360,540x405,640x480,720x540,1080x810,1280x960&amp;from=bu&amp;u=3g13SJSaq8x2CishK_Ws9TDAknPNgX4u3pu3AW1vWTg&amp;cs=1280x9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803" y="265727"/>
            <a:ext cx="4506595" cy="337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78.userapi.com/s/v1/ig2/1LaXX2zgyExA0HRTPgxg4sdMz5uuQVuFNpOdDgNNqw7rG6mnbuieVkLgbea7KWKkS6wxvgo3staYBKnCqNDIH4af.jpg?quality=95&amp;as=32x24,48x36,72x54,108x81,160x120,240x180,360x270,480x360,540x405,640x480,720x540,1080x810,1280x960&amp;from=bu&amp;u=hGyr_jGUzirH1S-4OrKfMRIIp08JaJIexM4E-blpZes&amp;cs=1280x96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9"/>
          <a:stretch/>
        </p:blipFill>
        <p:spPr bwMode="auto">
          <a:xfrm>
            <a:off x="7246620" y="3770120"/>
            <a:ext cx="4689475" cy="273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un9-71.userapi.com/s/v1/ig2/ajH4OShezq-iVZOM7ymCcWn0ee0noHuCiYD9BjnCoUM_PaX_u8X2w2qUujMkcmfu6fkcVbljfAOcbm4Dp3hkxSf-.jpg?quality=95&amp;as=32x14,48x22,72x32,108x49,160x72,240x108,360x162,480x216,540x243,640x288,720x324,1080x487,1280x577,1440x649,1600x721&amp;from=bu&amp;u=gFo2ll88cUYQLD160qv9DylV_I2PmNx2tXIcWzdJn_8&amp;cs=1280x5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3770120"/>
            <a:ext cx="5897880" cy="265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sun9-70.userapi.com/s/v1/ig2/CKu-3EbcJ8RAur19REMlcJfDJAqpEVZ4eekwMaCWkzz-lG0BYKPG-9NFrh_QUIKHmvRI2kSJXiRRLjQSF0b24aPK.jpg?quality=95&amp;as=32x43,48x64,72x96,108x144,160x213,240x320,360x480,480x640,540x720,640x853,720x960,1080x1440,1200x1600&amp;from=bu&amp;u=8PPkO_JGrkNUlgAV4KIoBksQ3gKzBLWqaA0j_y8zsag&amp;cs=1200x16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178" y="254715"/>
            <a:ext cx="2202180" cy="293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sun9-12.userapi.com/s/v1/ig2/P4G15M1KNhX9v1T9cC5WE33FyIiqNrODOz9oEi6Yh733tBOsABw2chtvZUBbCJq7VQ3F74rsfC5N0ONt4ZlYo_sB.jpg?quality=95&amp;as=32x24,48x36,72x54,108x81,160x120,240x180,360x270,480x360,540x405,640x480,720x540,1080x810,1280x960,1440x1080,1600x1200&amp;from=bu&amp;u=h-aBjFB5qPuiYH_6lXuaUR2MNizU_Gbw4NG-TLOCtS4&amp;cs=1280x96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1" y="513990"/>
            <a:ext cx="3769204" cy="282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98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857251" y="318976"/>
            <a:ext cx="10827930" cy="61881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531" name="TextBox 58"/>
          <p:cNvSpPr txBox="1">
            <a:spLocks noChangeArrowheads="1"/>
          </p:cNvSpPr>
          <p:nvPr/>
        </p:nvSpPr>
        <p:spPr bwMode="auto">
          <a:xfrm>
            <a:off x="1238251" y="1643063"/>
            <a:ext cx="9810749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26242" y="802482"/>
            <a:ext cx="8763000" cy="10715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</a:rPr>
              <a:t>Наиболее распространенные заболевания </a:t>
            </a:r>
            <a:r>
              <a:rPr lang="ru-RU" sz="3200" b="1" dirty="0" smtClean="0">
                <a:solidFill>
                  <a:srgbClr val="C00000"/>
                </a:solidFill>
              </a:rPr>
              <a:t>учащихся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2023 -2024 г.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047332942"/>
              </p:ext>
            </p:extLst>
          </p:nvPr>
        </p:nvGraphicFramePr>
        <p:xfrm>
          <a:off x="1523968" y="2105027"/>
          <a:ext cx="9334565" cy="41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15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8" b="5867"/>
          <a:stretch/>
        </p:blipFill>
        <p:spPr>
          <a:xfrm>
            <a:off x="170690" y="182880"/>
            <a:ext cx="4126991" cy="2484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108" y="2337504"/>
            <a:ext cx="3236976" cy="4315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6"/>
          <a:stretch/>
        </p:blipFill>
        <p:spPr>
          <a:xfrm>
            <a:off x="170690" y="3218754"/>
            <a:ext cx="4327476" cy="2496954"/>
          </a:xfrm>
          <a:prstGeom prst="rect">
            <a:avLst/>
          </a:prstGeom>
        </p:spPr>
      </p:pic>
      <p:pic>
        <p:nvPicPr>
          <p:cNvPr id="3074" name="Picture 2" descr="E:\НОЯБРЬ 2024\ФОТО\2014-2016 уч.г\форум на  сайт\DSCN30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80" y="182880"/>
            <a:ext cx="3839640" cy="287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НОЯБРЬ 2024\ФОТО\2014-2016 уч.г\Туризм и сартакиад\image-22-03-16-09-47-6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80" y="3516879"/>
            <a:ext cx="3839640" cy="287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054" y="140690"/>
            <a:ext cx="2929084" cy="21968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264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857251" y="382772"/>
            <a:ext cx="10753502" cy="58322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107" name="TextBox 58"/>
          <p:cNvSpPr txBox="1">
            <a:spLocks noChangeArrowheads="1"/>
          </p:cNvSpPr>
          <p:nvPr/>
        </p:nvSpPr>
        <p:spPr bwMode="auto">
          <a:xfrm>
            <a:off x="1238251" y="1643063"/>
            <a:ext cx="9810749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28751" y="2143126"/>
            <a:ext cx="9620249" cy="38576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>
              <a:solidFill>
                <a:srgbClr val="7030A0"/>
              </a:solidFill>
            </a:endParaRPr>
          </a:p>
          <a:p>
            <a:pPr algn="ctr" eaLnBrk="1" hangingPunct="1"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95500" y="857251"/>
            <a:ext cx="8001000" cy="10715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C00000"/>
                </a:solidFill>
              </a:rPr>
              <a:t>Уровень </a:t>
            </a:r>
            <a:r>
              <a:rPr lang="ru-RU" sz="3600" b="1" dirty="0" smtClean="0">
                <a:solidFill>
                  <a:srgbClr val="C00000"/>
                </a:solidFill>
              </a:rPr>
              <a:t>здоровья учащихся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31" name="Диаграмма 30"/>
          <p:cNvGraphicFramePr/>
          <p:nvPr/>
        </p:nvGraphicFramePr>
        <p:xfrm>
          <a:off x="2000221" y="1857364"/>
          <a:ext cx="8477309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353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9" y="101982"/>
            <a:ext cx="4143417" cy="31075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76530"/>
            <a:ext cx="4044019" cy="3033014"/>
          </a:xfrm>
          <a:prstGeom prst="rect">
            <a:avLst/>
          </a:prstGeom>
        </p:spPr>
      </p:pic>
      <p:pic>
        <p:nvPicPr>
          <p:cNvPr id="2050" name="Picture 2" descr="E:\НОЯБРЬ 2024\ФОТО\2023\выпускной Видео\8.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" y="3657600"/>
            <a:ext cx="4186131" cy="313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НОЯБРЬ 2024\ФОТО\2022\На сайт проф релиз\старшеклассники заняти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59" y="3657600"/>
            <a:ext cx="4115117" cy="30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18.userapi.com/s/v1/ig2/utW4kuS_GK6HYh93DrZONenAtXZvr4IDlJaqHwbMpBvyOUBQX8NCrCoyWW22XZerBS37pLdZZfXxeOaLhK4N5lIl.jpg?quality=95&amp;as=32x43,48x64,72x96,108x144,160x213,240x320,360x480,480x640,540x720,640x853,720x960,1080x1440,1280x1707,1440x1920,1920x2560&amp;from=bu&amp;u=cp7XLfjuumXfKc8Mu63C5mtn3ijJqpOMQQxRoCYgMYs&amp;cs=1620x216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801" y="1799369"/>
            <a:ext cx="2571023" cy="342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727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857251" y="714375"/>
            <a:ext cx="10572749" cy="5500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155" name="TextBox 58"/>
          <p:cNvSpPr txBox="1">
            <a:spLocks noChangeArrowheads="1"/>
          </p:cNvSpPr>
          <p:nvPr/>
        </p:nvSpPr>
        <p:spPr bwMode="auto">
          <a:xfrm>
            <a:off x="1238251" y="1643063"/>
            <a:ext cx="9810749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05000" y="1143001"/>
            <a:ext cx="8667751" cy="10715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Знание и </a:t>
            </a:r>
            <a:r>
              <a:rPr lang="ru-RU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соблюдение учащимся </a:t>
            </a:r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принципов ЗОЖ</a:t>
            </a: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4254251512"/>
              </p:ext>
            </p:extLst>
          </p:nvPr>
        </p:nvGraphicFramePr>
        <p:xfrm>
          <a:off x="1904971" y="2285992"/>
          <a:ext cx="8763061" cy="360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800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етк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92</Words>
  <Application>Microsoft Office PowerPoint</Application>
  <PresentationFormat>Произвольный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Сетка</vt:lpstr>
      <vt:lpstr>ФОРМИРОВАНИЕ ЦЕННОСТИ ЗДОРОВОГО И БЕЗОПАСНОГО ОБРАЗА ЖИЗНИ У УЧАЩИХСЯ</vt:lpstr>
      <vt:lpstr>Презентация PowerPoint</vt:lpstr>
      <vt:lpstr>Принципы  формирования культуры здоровья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ценности здорового и безопасного образа жизни у учащихся</dc:title>
  <dc:creator>КОМПЬЮТЕР 25</dc:creator>
  <cp:lastModifiedBy>Ekeya</cp:lastModifiedBy>
  <cp:revision>10</cp:revision>
  <dcterms:created xsi:type="dcterms:W3CDTF">2024-12-26T10:25:48Z</dcterms:created>
  <dcterms:modified xsi:type="dcterms:W3CDTF">2025-02-02T11:43:13Z</dcterms:modified>
</cp:coreProperties>
</file>