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1"/>
  </p:notesMasterIdLst>
  <p:sldIdLst>
    <p:sldId id="359" r:id="rId2"/>
    <p:sldId id="332" r:id="rId3"/>
    <p:sldId id="438" r:id="rId4"/>
    <p:sldId id="345" r:id="rId5"/>
    <p:sldId id="440" r:id="rId6"/>
    <p:sldId id="444" r:id="rId7"/>
    <p:sldId id="443" r:id="rId8"/>
    <p:sldId id="441" r:id="rId9"/>
    <p:sldId id="442" r:id="rId1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08B"/>
    <a:srgbClr val="009900"/>
    <a:srgbClr val="66FF33"/>
    <a:srgbClr val="008000"/>
    <a:srgbClr val="3C66AA"/>
    <a:srgbClr val="CC3300"/>
    <a:srgbClr val="685AA4"/>
    <a:srgbClr val="7C70B0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713" autoAdjust="0"/>
  </p:normalViewPr>
  <p:slideViewPr>
    <p:cSldViewPr snapToGrid="0">
      <p:cViewPr>
        <p:scale>
          <a:sx n="63" d="100"/>
          <a:sy n="63" d="100"/>
        </p:scale>
        <p:origin x="-1373" y="-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 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2021г.</c:v>
                </c:pt>
                <c:pt idx="1">
                  <c:v>2022г.</c:v>
                </c:pt>
                <c:pt idx="2">
                  <c:v>2023г.</c:v>
                </c:pt>
                <c:pt idx="3">
                  <c:v>2024г.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2021г.</c:v>
                </c:pt>
                <c:pt idx="1">
                  <c:v>2022г.</c:v>
                </c:pt>
                <c:pt idx="2">
                  <c:v>2023г.</c:v>
                </c:pt>
                <c:pt idx="3">
                  <c:v>2024г.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602624"/>
        <c:axId val="120606080"/>
      </c:barChart>
      <c:catAx>
        <c:axId val="12060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606080"/>
        <c:crosses val="autoZero"/>
        <c:auto val="1"/>
        <c:lblAlgn val="ctr"/>
        <c:lblOffset val="100"/>
        <c:noMultiLvlLbl val="0"/>
      </c:catAx>
      <c:valAx>
        <c:axId val="12060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60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Сравительные</a:t>
            </a:r>
            <a:r>
              <a:rPr lang="ru-RU" sz="1400" b="1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 муниципального этапа ВОШ </a:t>
            </a:r>
            <a:endParaRPr lang="ru-RU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  <c:pt idx="3">
                  <c:v>2023-2024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38</c:v>
                </c:pt>
                <c:pt idx="2">
                  <c:v>60</c:v>
                </c:pt>
                <c:pt idx="3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  <c:pt idx="3">
                  <c:v>2023-2024 уч.г.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84</c:v>
                </c:pt>
                <c:pt idx="1">
                  <c:v>73</c:v>
                </c:pt>
                <c:pt idx="2">
                  <c:v>95</c:v>
                </c:pt>
                <c:pt idx="3">
                  <c:v>105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ИТОГО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  <c:pt idx="3">
                  <c:v>2023-2024 уч.г.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94</c:v>
                </c:pt>
                <c:pt idx="1">
                  <c:v>111</c:v>
                </c:pt>
                <c:pt idx="2">
                  <c:v>156</c:v>
                </c:pt>
                <c:pt idx="3">
                  <c:v>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662272"/>
        <c:axId val="120664064"/>
      </c:barChart>
      <c:catAx>
        <c:axId val="12066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664064"/>
        <c:crosses val="autoZero"/>
        <c:auto val="1"/>
        <c:lblAlgn val="ctr"/>
        <c:lblOffset val="100"/>
        <c:noMultiLvlLbl val="0"/>
      </c:catAx>
      <c:valAx>
        <c:axId val="1206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победители</c:v>
                </c:pt>
                <c:pt idx="1">
                  <c:v>призеры</c:v>
                </c:pt>
                <c:pt idx="2">
                  <c:v>участники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89</c:v>
                </c:pt>
                <c:pt idx="2">
                  <c:v>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774464"/>
        <c:axId val="125776256"/>
      </c:barChart>
      <c:catAx>
        <c:axId val="125774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5776256"/>
        <c:crosses val="autoZero"/>
        <c:auto val="1"/>
        <c:lblAlgn val="ctr"/>
        <c:lblOffset val="100"/>
        <c:noMultiLvlLbl val="0"/>
      </c:catAx>
      <c:valAx>
        <c:axId val="12577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77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9.8902859674948121E-3"/>
                  <c:y val="-0.305585660733746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4177144756211715E-3"/>
                  <c:y val="-0.36415624570771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198286410610797E-2"/>
                  <c:y val="-0.42018028350890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Победители</c:v>
                </c:pt>
                <c:pt idx="1">
                  <c:v>Призеры</c:v>
                </c:pt>
                <c:pt idx="2">
                  <c:v>Участники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1">
                  <c:v>50</c:v>
                </c:pt>
                <c:pt idx="2">
                  <c:v>622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316544"/>
        <c:axId val="126318080"/>
      </c:barChart>
      <c:catAx>
        <c:axId val="126316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26318080"/>
        <c:crosses val="autoZero"/>
        <c:auto val="1"/>
        <c:lblAlgn val="ctr"/>
        <c:lblOffset val="100"/>
        <c:noMultiLvlLbl val="0"/>
      </c:catAx>
      <c:valAx>
        <c:axId val="126318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316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56339305136765E-2"/>
          <c:y val="0.13720595052200754"/>
          <c:w val="0.90183361834761577"/>
          <c:h val="0.75721804552911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ДШИ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0.06</c:v>
                </c:pt>
                <c:pt idx="1">
                  <c:v>7.0000000000000007E-2</c:v>
                </c:pt>
                <c:pt idx="2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56-417B-B8F7-C5FB78F71B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Спорткомплекс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0.36</c:v>
                </c:pt>
                <c:pt idx="1">
                  <c:v>0.41</c:v>
                </c:pt>
                <c:pt idx="2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56-417B-B8F7-C5FB78F71B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Школьные кружки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0%</c:formatCode>
                <c:ptCount val="3"/>
                <c:pt idx="0">
                  <c:v>0.8</c:v>
                </c:pt>
                <c:pt idx="1">
                  <c:v>0.87</c:v>
                </c:pt>
                <c:pt idx="2">
                  <c:v>0.88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56-417B-B8F7-C5FB78F71B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4404352"/>
        <c:axId val="134459392"/>
      </c:barChart>
      <c:catAx>
        <c:axId val="13440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4459392"/>
        <c:crosses val="autoZero"/>
        <c:auto val="1"/>
        <c:lblAlgn val="ctr"/>
        <c:lblOffset val="100"/>
        <c:noMultiLvlLbl val="0"/>
      </c:catAx>
      <c:valAx>
        <c:axId val="134459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344043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4181988907692045"/>
          <c:y val="0.1120656450206686"/>
          <c:w val="0.85818011011264617"/>
          <c:h val="6.2581878352162501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8667" y="558688"/>
            <a:ext cx="107932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Результаты </a:t>
            </a:r>
            <a:r>
              <a:rPr lang="ru-RU" sz="4800" b="1" dirty="0" smtClean="0">
                <a:solidFill>
                  <a:srgbClr val="FF0000"/>
                </a:solidFill>
              </a:rPr>
              <a:t>деятельности в части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развития познавательных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и творческих способностей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" y="183934"/>
            <a:ext cx="1867930" cy="1867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2867011"/>
            <a:ext cx="5155310" cy="38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2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2" y="4306"/>
            <a:ext cx="1599576" cy="15995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5938" y="1192402"/>
            <a:ext cx="3621024" cy="822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00"/>
                </a:solidFill>
              </a:rPr>
              <a:t>Результаты</a:t>
            </a:r>
            <a:r>
              <a:rPr lang="ru-RU" b="1" u="sng" dirty="0" smtClean="0">
                <a:solidFill>
                  <a:srgbClr val="008000"/>
                </a:solidFill>
              </a:rPr>
              <a:t> муниципального </a:t>
            </a:r>
            <a:r>
              <a:rPr lang="ru-RU" b="1" dirty="0" smtClean="0">
                <a:solidFill>
                  <a:srgbClr val="008000"/>
                </a:solidFill>
              </a:rPr>
              <a:t>этапа </a:t>
            </a:r>
            <a:r>
              <a:rPr lang="ru-RU" b="1" dirty="0" err="1" smtClean="0">
                <a:solidFill>
                  <a:srgbClr val="008000"/>
                </a:solidFill>
              </a:rPr>
              <a:t>ВсОШ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53859" y="1152144"/>
            <a:ext cx="3538728" cy="813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Результат </a:t>
            </a:r>
            <a:r>
              <a:rPr lang="ru-RU" b="1" u="sng" dirty="0" smtClean="0">
                <a:solidFill>
                  <a:srgbClr val="0070C0"/>
                </a:solidFill>
              </a:rPr>
              <a:t>регионального</a:t>
            </a:r>
            <a:r>
              <a:rPr lang="ru-RU" b="1" dirty="0" smtClean="0">
                <a:solidFill>
                  <a:srgbClr val="0070C0"/>
                </a:solidFill>
              </a:rPr>
              <a:t> этапа </a:t>
            </a:r>
            <a:r>
              <a:rPr lang="ru-RU" b="1" dirty="0" err="1" smtClean="0">
                <a:solidFill>
                  <a:srgbClr val="0070C0"/>
                </a:solidFill>
              </a:rPr>
              <a:t>ВсОШ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8950" y="242888"/>
            <a:ext cx="7472363" cy="6953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C3300"/>
                </a:solidFill>
              </a:rPr>
              <a:t>Всероссийская олимпиада школьников </a:t>
            </a:r>
            <a:endParaRPr lang="ru-RU" sz="2800" b="1" dirty="0">
              <a:solidFill>
                <a:srgbClr val="CC330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93936747"/>
              </p:ext>
            </p:extLst>
          </p:nvPr>
        </p:nvGraphicFramePr>
        <p:xfrm>
          <a:off x="6650830" y="2428875"/>
          <a:ext cx="4964907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23089557"/>
              </p:ext>
            </p:extLst>
          </p:nvPr>
        </p:nvGraphicFramePr>
        <p:xfrm>
          <a:off x="430847" y="2542539"/>
          <a:ext cx="5196205" cy="362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07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403" y="1289020"/>
            <a:ext cx="3257550" cy="41753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Муниципальный </a:t>
            </a:r>
            <a:r>
              <a:rPr lang="ru-RU" sz="2400" b="1" dirty="0" smtClean="0">
                <a:solidFill>
                  <a:srgbClr val="0070C0"/>
                </a:solidFill>
              </a:rPr>
              <a:t>этап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422405"/>
              </p:ext>
            </p:extLst>
          </p:nvPr>
        </p:nvGraphicFramePr>
        <p:xfrm>
          <a:off x="259546" y="1800224"/>
          <a:ext cx="5529263" cy="48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7553333" y="1195347"/>
            <a:ext cx="2990841" cy="604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Региональный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этап</a:t>
            </a:r>
            <a:endParaRPr lang="ru-RU" sz="2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2000" y="0"/>
            <a:ext cx="1095374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конкурсов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соревнований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44539768"/>
              </p:ext>
            </p:extLst>
          </p:nvPr>
        </p:nvGraphicFramePr>
        <p:xfrm>
          <a:off x="6627021" y="2009775"/>
          <a:ext cx="4843463" cy="4491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750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02431037"/>
              </p:ext>
            </p:extLst>
          </p:nvPr>
        </p:nvGraphicFramePr>
        <p:xfrm>
          <a:off x="5720125" y="1330307"/>
          <a:ext cx="6200204" cy="526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425309" y="541268"/>
            <a:ext cx="3538728" cy="813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00"/>
                </a:solidFill>
              </a:rPr>
              <a:t>Охват дополнительным образованием </a:t>
            </a:r>
            <a:endParaRPr lang="ru-RU" b="1" dirty="0"/>
          </a:p>
        </p:txBody>
      </p:sp>
      <p:pic>
        <p:nvPicPr>
          <p:cNvPr id="9" name="Picture 3" descr="C:\Users\Ekeya\Downloads\file. (2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6" y="2172255"/>
            <a:ext cx="5447378" cy="44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0" y="109072"/>
            <a:ext cx="1867930" cy="1867930"/>
          </a:xfrm>
          <a:prstGeom prst="rect">
            <a:avLst/>
          </a:prstGeom>
        </p:spPr>
      </p:pic>
      <p:pic>
        <p:nvPicPr>
          <p:cNvPr id="4098" name="Picture 2" descr="C:\Users\Ekeya\Downloads\file. (24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28555" r="18832" b="15608"/>
          <a:stretch/>
        </p:blipFill>
        <p:spPr bwMode="auto">
          <a:xfrm>
            <a:off x="3990975" y="109072"/>
            <a:ext cx="2572356" cy="30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keya\Downloads\file. (1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0767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keya\Downloads\file. (1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79" y="261937"/>
            <a:ext cx="2766021" cy="61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eya\Downloads\file. (1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0" y="3578838"/>
            <a:ext cx="2304083" cy="31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keya\Downloads\file. (1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7424"/>
            <a:ext cx="4440767" cy="33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1" y="0"/>
            <a:ext cx="4210049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82" y="3240085"/>
            <a:ext cx="2632474" cy="350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2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keya\Downloads\file. (2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71227" cy="30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keya\Downloads\file. (2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21" y="1"/>
            <a:ext cx="5190678" cy="29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2597832"/>
            <a:ext cx="2343150" cy="416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Ekeya\Downloads\file. (28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114674"/>
            <a:ext cx="2974019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keya\Downloads\file. (3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27" y="2626057"/>
            <a:ext cx="3954544" cy="29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keya\Downloads\file. (29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680633"/>
            <a:ext cx="2834989" cy="20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keya\Downloads\file. (1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68536"/>
            <a:ext cx="5895974" cy="33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keya\Downloads\file. (18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3190551"/>
            <a:ext cx="2343329" cy="31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keya\Downloads\file. (2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95325"/>
            <a:ext cx="5800726" cy="32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keya\Downloads\file. (2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22414"/>
            <a:ext cx="2209801" cy="32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8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2731"/>
          <a:stretch>
            <a:fillRect/>
          </a:stretch>
        </p:blipFill>
        <p:spPr bwMode="auto">
          <a:xfrm>
            <a:off x="9314527" y="101853"/>
            <a:ext cx="2674645" cy="275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2580" t="11425" r="5846" b="6315"/>
          <a:stretch>
            <a:fillRect/>
          </a:stretch>
        </p:blipFill>
        <p:spPr bwMode="auto">
          <a:xfrm>
            <a:off x="3967157" y="71438"/>
            <a:ext cx="507209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5251" y="3130511"/>
            <a:ext cx="4293921" cy="322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 l="11248" r="11138"/>
          <a:stretch>
            <a:fillRect/>
          </a:stretch>
        </p:blipFill>
        <p:spPr bwMode="auto">
          <a:xfrm>
            <a:off x="138083" y="50926"/>
            <a:ext cx="35538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5" y="3311901"/>
            <a:ext cx="3813090" cy="285752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11214"/>
          <a:stretch/>
        </p:blipFill>
        <p:spPr>
          <a:xfrm>
            <a:off x="177194" y="3130512"/>
            <a:ext cx="3324415" cy="33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5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13513" t="24323" r="18919"/>
          <a:stretch>
            <a:fillRect/>
          </a:stretch>
        </p:blipFill>
        <p:spPr bwMode="auto">
          <a:xfrm>
            <a:off x="9904987" y="3524514"/>
            <a:ext cx="2083917" cy="311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25958" r="33653" b="11590"/>
          <a:stretch/>
        </p:blipFill>
        <p:spPr>
          <a:xfrm>
            <a:off x="292890" y="3374361"/>
            <a:ext cx="3700219" cy="2081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89" y="132813"/>
            <a:ext cx="4322064" cy="3241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17234" r="27545"/>
          <a:stretch/>
        </p:blipFill>
        <p:spPr>
          <a:xfrm>
            <a:off x="514505" y="161196"/>
            <a:ext cx="2869382" cy="2956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5043" r="10950" b="23248"/>
          <a:stretch/>
        </p:blipFill>
        <p:spPr>
          <a:xfrm>
            <a:off x="5428380" y="3524514"/>
            <a:ext cx="4255922" cy="2460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1" t="18314" r="27436" b="29597"/>
          <a:stretch/>
        </p:blipFill>
        <p:spPr>
          <a:xfrm>
            <a:off x="8789396" y="213655"/>
            <a:ext cx="3199508" cy="3079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9" t="32078" r="15035" b="27681"/>
          <a:stretch/>
        </p:blipFill>
        <p:spPr>
          <a:xfrm>
            <a:off x="2850315" y="4754818"/>
            <a:ext cx="2539949" cy="18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21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3284</TotalTime>
  <Words>45</Words>
  <Application>Microsoft Office PowerPoint</Application>
  <PresentationFormat>Произвольный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Муниципальный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485</cp:revision>
  <cp:lastPrinted>2023-10-13T09:44:17Z</cp:lastPrinted>
  <dcterms:created xsi:type="dcterms:W3CDTF">2022-03-17T05:42:20Z</dcterms:created>
  <dcterms:modified xsi:type="dcterms:W3CDTF">2025-02-12T11:54:25Z</dcterms:modified>
</cp:coreProperties>
</file>