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6"/>
    <p:restoredTop sz="95409"/>
  </p:normalViewPr>
  <p:slideViewPr>
    <p:cSldViewPr>
      <p:cViewPr varScale="1">
        <p:scale>
          <a:sx n="81" d="100"/>
          <a:sy n="81" d="100"/>
        </p:scale>
        <p:origin x="-1445" y="-67"/>
      </p:cViewPr>
      <p:guideLst>
        <p:guide orient="horz" pos="2155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5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44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5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3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3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4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6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1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1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49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D0BF0-95FE-4267-AE59-F0174F6DA972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BDC97-9D26-4371-925C-27F5E4EEB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7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611560" y="3392996"/>
            <a:ext cx="7772400" cy="150018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en-US" sz="4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ВЗАИМОДЕЙСТВИЕ С РОДИТЕЛЬСКОЙ ОБЩЕСТВЕННОСТЬЮ</a:t>
            </a:r>
            <a:endParaRPr lang="ru-RU" altLang="en-US" sz="4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613"/>
            <a:ext cx="1867930" cy="18679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1469" y="1682806"/>
            <a:ext cx="2848186" cy="3492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527" y="116631"/>
            <a:ext cx="5817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Совместный </a:t>
            </a:r>
            <a:r>
              <a:rPr lang="az-Cyrl-AZ" alt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отдых</a:t>
            </a:r>
            <a:endParaRPr lang="az-Cyrl-AZ" alt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748442" y="1359991"/>
            <a:ext cx="2247714" cy="28247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142" y="727383"/>
            <a:ext cx="8649166" cy="708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2000"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	</a:t>
            </a:r>
            <a:r>
              <a:rPr sz="2000"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Развитие у педагогов коммуникативных навыков, необходимых дляустановления с родителями эффективного общенияи взаимодействия</a:t>
            </a:r>
          </a:p>
        </p:txBody>
      </p:sp>
      <p:pic>
        <p:nvPicPr>
          <p:cNvPr id="5122" name="Picture 2" descr="https://sun9-21.userapi.com/s/v1/ig2/RlakeEb-fVjNDUKHXg0T4jb5qsaItphxz0B5ztnVMY3217pKM_WbitrvhUtx30iSMgYhqGLYsCHt0ra6QRuw7s9o.jpg?quality=95&amp;as=32x24,48x36,72x54,108x81,160x120,240x180,360x270,480x360,540x405,640x480,720x540,1080x810,1280x960&amp;from=bu&amp;u=RZ_3yQ0CTJL9x2iItJ-j7yXZH80KkmrgXrhelQV_kjc&amp;cs=1280x9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82806"/>
            <a:ext cx="3335929" cy="25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2.userapi.com/s/v1/ig2/EDTAoIvszJB-UXV_rCayoO3eXqtgrjLTQXsbO0gy2hUAxbol7tvmT5zEk_ohOvUM_pfYNCFYcSXoeLBRN-2rQLxt.jpg?quality=95&amp;as=32x24,48x36,72x54,108x81,160x120,240x180,360x270,480x360,540x405,640x480,720x540,1080x810,1280x960,1440x1080,1600x1200&amp;from=bu&amp;u=hCDDXBjAXODkN2Xedk_oZw0vJaRL1yXFy1ulUED40tY&amp;cs=1280x9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30" y="4354371"/>
            <a:ext cx="2995451" cy="22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1.userapi.com/s/v1/ig2/ajH4OShezq-iVZOM7ymCcWn0ee0noHuCiYD9BjnCoUM_PaX_u8X2w2qUujMkcmfu6fkcVbljfAOcbm4Dp3hkxSf-.jpg?quality=95&amp;as=32x14,48x22,72x32,108x49,160x72,240x108,360x162,480x216,540x243,640x288,720x324,1080x487,1280x577,1440x649,1600x721&amp;from=bu&amp;u=gFo2ll88cUYQLD160qv9DylV_I2PmNx2tXIcWzdJn_8&amp;cs=1280x5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0042"/>
            <a:ext cx="4337458" cy="19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7508" y="1692007"/>
            <a:ext cx="3276364" cy="2457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6786" y="116632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Благотворительные ярмарки</a:t>
            </a:r>
            <a:endParaRPr lang="az-Cyrl-AZ" alt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589" y="670356"/>
            <a:ext cx="859554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	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Совместные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дела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семьи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и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школы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–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это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огромное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личное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богатство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всех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детей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,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родителей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и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педагогов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.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Такой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опыт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неповторим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, и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его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необходимо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развивать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постоянно</a:t>
            </a:r>
            <a:r>
              <a:rPr sz="2000" b="0" i="0" strike="noStrike" dirty="0">
                <a:solidFill>
                  <a:schemeClr val="tx1"/>
                </a:solidFill>
                <a:latin typeface="Times New Roman"/>
                <a:ea typeface="Raleway"/>
                <a:cs typeface="Times New Roman"/>
              </a:rPr>
              <a:t>.</a:t>
            </a:r>
          </a:p>
        </p:txBody>
      </p:sp>
      <p:pic>
        <p:nvPicPr>
          <p:cNvPr id="7170" name="Picture 2" descr="https://sun9-47.userapi.com/s/v1/ig2/NhbUq9GhqGiF6dlGviD1ist8blMSjuLzVjhm2Eq0kw7EOVC4RO5gHHyaP6E6--65W5Z3nDYAopqKV5iwuYR-nd55.jpg?quality=95&amp;as=32x24,48x36,72x54,108x81,160x120,240x180,360x270,480x359,540x404,640x479,720x539,1080x809,1280x958,1440x1078,1600x1198&amp;from=bu&amp;u=9r2kc8w0BH4pGE3DnTHLwT-2awaF7J9FQY1k9GnWVK4&amp;cs=1280x9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32" y="4248530"/>
            <a:ext cx="3283203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2.userapi.com/s/v1/ig2/1MTkBrigvb9RrIJeWbjanWh6vrMGYUZYrkdKMJYPMRC2ITd6b96rmCOTeAUUFtZrzxf-7P_ETlC42W8JPXl-CMGk.jpg?quality=95&amp;as=32x24,48x36,72x54,108x81,160x120,240x180,360x270,480x360,540x405,640x480,720x540,1080x810,1280x960,1440x1080&amp;from=bu&amp;u=uYi1ipORDjrR8lAgoBSYaX0dHM5W5IhKB8Dl97oPVWY&amp;cs=1280x9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3276364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11.userapi.com/s/v1/ig2/_l6D5nvpgQ1g-W67D2v9M0abwMg7JfNHIJfELJ_kNiJQk0OlWWZMZ8H-BgR9TJzYcPNjsYhzgYp_mQd629wascJ4.jpg?quality=95&amp;as=32x43,48x64,72x96,108x144,160x213,240x320,360x480,480x640,540x720,640x853,720x960,1080x1440&amp;from=bu&amp;u=NKFw1f4PwpykrEj3LYjAEth2rnsJDd7FK06zmgvXpnk&amp;cs=1080x14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48780"/>
            <a:ext cx="1927251" cy="25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58.userapi.com/s/v1/ig2/8mIqin01_ZKMPmHiH2QNU2_HumO5hsa_EI55fmZunzOtWruHA3e6fk4_xC0UD-IGa6sG7uVAf_PWERhkI_iVjOD3.jpg?quality=95&amp;as=32x24,48x36,72x54,108x81,160x120,240x180,360x270,480x360,540x405,640x480,720x540,1080x810,1280x960&amp;from=bu&amp;u=h1cgnZBgkgZNw8Oexvan3_JcII5a3h-Mjq7oONou5VY&amp;cs=1280x9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5" y="4838101"/>
            <a:ext cx="2219061" cy="1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0133" y="152636"/>
            <a:ext cx="5358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Сбор макулатуры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4046" y="0"/>
            <a:ext cx="3519685" cy="46929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49886" y="692457"/>
            <a:ext cx="5040560" cy="15745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бор</a:t>
            </a:r>
            <a:r>
              <a:rPr sz="2000" i="0" strike="noStrike" dirty="0">
                <a:solidFill>
                  <a:srgbClr val="333333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 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макулатуры</a:t>
            </a:r>
            <a:r>
              <a:rPr sz="2000" i="0" strike="noStrike" dirty="0">
                <a:solidFill>
                  <a:srgbClr val="333333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 </a:t>
            </a:r>
            <a:r>
              <a:rPr lang="en-US" altLang="ru-RU"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-</a:t>
            </a:r>
            <a:r>
              <a:rPr lang="ru-RU" altLang="en-US"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является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не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только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важным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шагом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в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охране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окружающей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среды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,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но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и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эффективным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инструментом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для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пропаганды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экологического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сознания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среди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детей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и 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их</a:t>
            </a:r>
            <a:r>
              <a:rPr sz="200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 </a:t>
            </a:r>
            <a:r>
              <a:rPr sz="200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родителей</a:t>
            </a:r>
            <a:r>
              <a:rPr sz="2000" i="0" strike="noStrike" dirty="0">
                <a:solidFill>
                  <a:srgbClr val="333333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</a:t>
            </a:r>
          </a:p>
        </p:txBody>
      </p:sp>
      <p:pic>
        <p:nvPicPr>
          <p:cNvPr id="8194" name="Picture 2" descr="https://sun9-58.userapi.com/s/v1/ig2/30sAKvpsgmhrCsPbyjy7oiAxkMEzQc_NtMNJ7M9Dp-sVBRaPo4xC-1LRWZHUYLvNQlijEBpiMjkxr0Qxv3SJl10G.jpg?quality=95&amp;as=32x24,48x36,72x54,108x81,160x120,240x180,360x270,480x360,540x405,640x480,720x540,1080x810,1280x960&amp;from=bu&amp;u=wHadwq-FSBEFqzCTqf7mxCI54hBk-7CyAswWDrWuAXg&amp;cs=1280x9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2333764"/>
            <a:ext cx="3782633" cy="28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4.userapi.com/s/v1/ig2/K59PZ3ons7E3hiyia6nIugk4yDvmzdZmSmcfPD2_Tvb_dSFgMe-z-Poxp1Tph5NP42qknV9ly9fDiPWb3Wy0-WHA.jpg?quality=95&amp;as=32x43,48x64,72x96,108x144,160x213,240x320,360x480,480x640,540x720,640x853,720x960,960x1280&amp;from=bu&amp;u=tspkk6zvOrUAx__o-hcPd8m9GQ1DuNCnmSJjJKpmkg4&amp;cs=960x12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2732896" cy="3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66430"/>
            <a:ext cx="7416824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Н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а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каких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же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основах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должны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складываться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отношения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учителя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и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семьи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чтобы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иметь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успех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в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воспитании</a:t>
            </a:r>
            <a:r>
              <a:rPr lang="en-US" altLang="ru-RU"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?</a:t>
            </a:r>
          </a:p>
          <a:p>
            <a:pPr algn="l">
              <a:defRPr/>
            </a:pPr>
            <a:endParaRPr sz="2800" b="0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&amp;quot"/>
              <a:cs typeface="Times New Roman"/>
            </a:endParaRPr>
          </a:p>
          <a:p>
            <a:pPr algn="l">
              <a:defRPr/>
            </a:pP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«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Как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можно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меньше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вызовов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в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школу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матерей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и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отцов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для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моральных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нотаций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детям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 и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как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можно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больше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духовного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общения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детей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с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родителями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которое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приносит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радость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матерям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и </a:t>
            </a:r>
            <a:r>
              <a:rPr sz="28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отцам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...»  </a:t>
            </a:r>
            <a:r>
              <a:rPr sz="2800" b="0" i="0" strike="noStrike" dirty="0">
                <a:solidFill>
                  <a:srgbClr val="000000">
                    <a:alpha val="100000"/>
                  </a:srgbClr>
                </a:solidFill>
                <a:latin typeface="Arial"/>
                <a:ea typeface="&amp;quot"/>
              </a:rPr>
              <a:t>    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0158" y="5049180"/>
            <a:ext cx="3228774" cy="4486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4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В. А. </a:t>
            </a:r>
            <a:r>
              <a:rPr sz="24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Сухомлинский</a:t>
            </a:r>
            <a:endParaRPr sz="2400" b="0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&amp;quot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484" y="8062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800" b="1" dirty="0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Родительск</a:t>
            </a:r>
            <a:r>
              <a:rPr lang="ru-RU" altLang="en-US" sz="2800" b="1" dirty="0" err="1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ая</a:t>
            </a:r>
            <a:r>
              <a:rPr lang="az-Cyrl-AZ" altLang="en-US" sz="2800" b="1" dirty="0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 общешкольн</a:t>
            </a:r>
            <a:r>
              <a:rPr lang="ru-RU" altLang="en-US" sz="2800" b="1" dirty="0" err="1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ая</a:t>
            </a:r>
            <a:r>
              <a:rPr lang="ru-RU" altLang="en-US" sz="2800" b="1" dirty="0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 конференция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94032" y="2456892"/>
            <a:ext cx="2791939" cy="3707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192180" y="2132856"/>
            <a:ext cx="2871614" cy="3828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944724"/>
            <a:ext cx="7668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Конференци</a:t>
            </a:r>
            <a:r>
              <a:rPr lang="ru-RU" altLang="en-US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и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открыва</a:t>
            </a:r>
            <a:r>
              <a:rPr lang="ru-RU" altLang="en-US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ю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тся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вступительным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словом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директора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lang="ru-RU" altLang="en-US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лицея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lang="en-US" altLang="ru-RU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</a:t>
            </a:r>
            <a:r>
              <a:rPr lang="ru-RU" altLang="en-US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краткими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заранее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подготовленными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сообщениями</a:t>
            </a:r>
            <a:r>
              <a:rPr lang="ru-RU" b="0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 На родительской </a:t>
            </a:r>
            <a:r>
              <a:rPr lang="ru-RU" b="0" i="0" strike="noStrike" dirty="0" err="1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конфенции</a:t>
            </a:r>
            <a:r>
              <a:rPr b="0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своем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опыте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семейного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воспитания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выступают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родители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 </a:t>
            </a:r>
            <a:r>
              <a:rPr b="0" i="0" strike="noStrike" dirty="0" err="1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Затем</a:t>
            </a:r>
            <a:r>
              <a:rPr b="0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предоставляется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слово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всем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 </a:t>
            </a:r>
            <a:r>
              <a:rPr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желающим</a:t>
            </a:r>
            <a:r>
              <a:rPr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1500" y="2152849"/>
            <a:ext cx="2871614" cy="38288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5193196"/>
            <a:ext cx="8568952" cy="3008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sz="1400" b="0" i="0" strike="noStrike">
              <a:solidFill>
                <a:srgbClr val="000000">
                  <a:alpha val="100000"/>
                </a:srgbClr>
              </a:solidFill>
              <a:latin typeface="Arial"/>
              <a:ea typeface="&amp;quo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8195" y="944724"/>
            <a:ext cx="2901359" cy="3852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533959" y="4389059"/>
            <a:ext cx="3252361" cy="24392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5024" y="116632"/>
            <a:ext cx="664591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Для обмена опытом проводятся </a:t>
            </a:r>
            <a:r>
              <a:rPr sz="2000" b="0" i="0" strike="noStrike" dirty="0" err="1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научно-практически</a:t>
            </a:r>
            <a:r>
              <a:rPr lang="ru-RU" altLang="en-US"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е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теоретически</a:t>
            </a:r>
            <a:r>
              <a:rPr lang="ru-RU" altLang="en-US"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е</a:t>
            </a:r>
            <a:r>
              <a:rPr sz="2000" b="0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,</a:t>
            </a:r>
            <a:r>
              <a:rPr lang="ru-RU" sz="2000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ч</a:t>
            </a:r>
            <a:r>
              <a:rPr sz="2000" b="0" i="0" strike="noStrike" dirty="0" err="1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итательски</a:t>
            </a:r>
            <a:r>
              <a:rPr lang="ru-RU" altLang="en-US" sz="2000" b="0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&amp;quot"/>
                <a:cs typeface="Times New Roman"/>
              </a:rPr>
              <a:t>е встречи детей и родителей.</a:t>
            </a:r>
            <a:endParaRPr sz="2000" b="0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&amp;quot"/>
              <a:cs typeface="Times New Roman"/>
            </a:endParaRPr>
          </a:p>
        </p:txBody>
      </p:sp>
      <p:pic>
        <p:nvPicPr>
          <p:cNvPr id="4098" name="Picture 2" descr="https://sun9-31.userapi.com/s/v1/ig2/7Xdh00rZxA1e2hcyLKBmDz7yYWZEEnMhp-onzI04rt0RC1_yUfAExvBziAvyOc2t-ijl-6h8cS_spv-9eAlc9_yB.jpg?quality=95&amp;as=32x24,48x36,72x54,108x81,160x120,240x181,360x271,480x361,540x406,640x482,720x542,1080x813,1280x963,1440x1084,2560x1927&amp;from=bu&amp;u=btIumPdxfAWtma97MQKvNVWSiGgxFyVEgF96kgdEe7A&amp;cs=1280x9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824518"/>
            <a:ext cx="4610364" cy="34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.userapi.com/s/v1/ig2/HbBSlC1_HR3gwL2sLGvA5JL2zx4jRr88ygQxEyhsw7IA-LThbJJayK26a_Ll6De1Hs4uOOikQ0NFLzifykte_MF9.jpg?quality=95&amp;as=32x24,48x36,72x54,108x81,160x120,240x180,360x270,480x360,540x405,640x480,720x540,1080x810,1280x960&amp;from=bu&amp;u=kS6_QRsIOJqx8UrdhHPIUGlaI2pkeonOhg-RnAqV9Zg&amp;cs=1280x9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53018"/>
            <a:ext cx="3206643" cy="24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36096" y="3753036"/>
            <a:ext cx="2175690" cy="2900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132987" y="1556792"/>
            <a:ext cx="3174098" cy="2380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76" y="116632"/>
            <a:ext cx="7979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Д</a:t>
            </a:r>
            <a:r>
              <a:rPr lang="ru-RU" alt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ни</a:t>
            </a:r>
            <a:r>
              <a:rPr lang="az-Cyrl-AZ" alt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школьного Содружества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026" y="1547622"/>
            <a:ext cx="2535731" cy="33809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026" y="740220"/>
            <a:ext cx="8724292" cy="7013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	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Результат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воспитания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может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быть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успешным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лишь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тогда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,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когда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учителя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и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родительская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общественность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станут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союзниками</a:t>
            </a:r>
            <a:endParaRPr sz="2000" b="0" i="0" strike="noStrike" dirty="0">
              <a:solidFill>
                <a:srgbClr val="151515">
                  <a:alpha val="100000"/>
                </a:srgbClr>
              </a:solidFill>
              <a:latin typeface="Times New Roman"/>
              <a:ea typeface="Raleway"/>
              <a:cs typeface="Times New Roman"/>
            </a:endParaRPr>
          </a:p>
        </p:txBody>
      </p:sp>
      <p:pic>
        <p:nvPicPr>
          <p:cNvPr id="6146" name="Picture 2" descr="https://sun9-31.userapi.com/s/v1/ig2/DXPejRjFhK9R2VXxJJLGNTsMmHiGMJpmucjK0QLPx8n7qHrn87ziHVaEHlXGPpGfaLBNiJ-ElBuJQCwTF6XSsOGW.jpg?quality=95&amp;as=32x43,48x64,72x96,108x144,160x213,240x320,360x480,480x640,540x720,640x853,720x960,1080x1440,1200x1600&amp;from=bu&amp;u=UP-vT_VzMCSw0Wks6jaTIdNpKiMbpM32FdUluQMTwyk&amp;cs=1200x1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139" y="1158433"/>
            <a:ext cx="2210200" cy="29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24.userapi.com/s/v1/ig2/ncVfBhfXMTf6TC7-LnH7UqtgnPFDXTK2ZUwfv20rFBp3yjlFZYgL--mwxoQ2BNLwhMKjpt6rIHyuAnapmrUQXQi0.jpg?quality=95&amp;as=32x43,48x64,72x96,108x144,160x213,240x320,360x480,480x640,540x720,640x853,720x960,1080x1440,1200x1600&amp;from=bu&amp;u=gcV9FbqnFwXQHryp5ge9cSvrVHJWvNs43lMAb6BNP-A&amp;cs=1200x1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6" y="3691277"/>
            <a:ext cx="2210200" cy="29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5401" y="223208"/>
            <a:ext cx="5088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Родительский патруль</a:t>
            </a:r>
            <a:endParaRPr lang="ru-RU" altLang="en-US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5340" y="2060848"/>
            <a:ext cx="4176464" cy="3132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16116" y="1949804"/>
            <a:ext cx="3320987" cy="33209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344" y="944724"/>
            <a:ext cx="8441056" cy="6768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Б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ольшую</a:t>
            </a:r>
            <a:r>
              <a:rPr lang="ru-RU" altLang="en-US"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работу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родители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проводят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по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профилактике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</a:p>
          <a:p>
            <a:pPr algn="ctr">
              <a:defRPr/>
            </a:pP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правонарушений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lang="ru-RU" altLang="en-US"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ПДД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среди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несовершеннолетних</a:t>
            </a:r>
            <a:r>
              <a:rPr sz="2000" b="0" i="0" strike="noStrike" dirty="0">
                <a:solidFill>
                  <a:srgbClr val="151515">
                    <a:alpha val="100000"/>
                  </a:srgbClr>
                </a:solidFill>
                <a:latin typeface="Times New Roman"/>
                <a:ea typeface="Raleway"/>
                <a:cs typeface="Times New Roman"/>
              </a:rPr>
              <a:t> </a:t>
            </a:r>
          </a:p>
        </p:txBody>
      </p:sp>
      <p:pic>
        <p:nvPicPr>
          <p:cNvPr id="3074" name="Picture 2" descr="https://sun9-65.userapi.com/s/v1/ig2/KBlSEc8W-HjZDiRolFkhKSso5sQ3N6wweR_-_JvzRy2YQPX78XoUP2-z0T1obz_dXGgU_EdEL3LjEwkFh-x8WjbH.jpg?quality=95&amp;as=32x43,48x64,72x96,108x144,160x213,240x320,360x480,480x640,540x720,640x853,720x960,1080x1440,1200x1600&amp;from=bu&amp;u=bvRcd6v28voZpWq-YEVClaJrVgyTOCKlpg6RzJ0WDCo&amp;cs=1200x16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68" y="3897052"/>
            <a:ext cx="2151238" cy="286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2369418"/>
            <a:ext cx="5020049" cy="2823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460" y="263724"/>
            <a:ext cx="6156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Родительский контроль питания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519936" y="1621212"/>
            <a:ext cx="3168352" cy="4688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473" y="836712"/>
            <a:ext cx="8697835" cy="704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000"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Привлечение родителей обучающихся к независимой оценке качества</a:t>
            </a:r>
            <a:r>
              <a:rPr lang="ru-RU" altLang="en-US" sz="2000"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образовательной деятельности организации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74883" y="1912105"/>
            <a:ext cx="1944216" cy="2581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440" y="224644"/>
            <a:ext cx="6804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Внеурочное занятие "Разговоры о важном"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588" y="800708"/>
            <a:ext cx="7560840" cy="10134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Вовлечение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родителей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в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образовательную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деятельность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как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субъектов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,</a:t>
            </a:r>
            <a:r>
              <a:rPr lang="ru-RU" altLang="en-US"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в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том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числе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для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пропаганды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ценностей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семьи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,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популяризации</a:t>
            </a:r>
            <a:r>
              <a:rPr lang="ru-RU" altLang="en-US"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положительного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опыта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семейного</a:t>
            </a:r>
            <a:r>
              <a:rPr sz="2000" b="0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 </a:t>
            </a:r>
            <a:r>
              <a:rPr sz="2000" b="0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Gulim"/>
                <a:cs typeface="Times New Roman"/>
              </a:rPr>
              <a:t>воспитания</a:t>
            </a:r>
            <a:endParaRPr sz="2000" b="0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Gulim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44208" y="1874876"/>
            <a:ext cx="2506432" cy="4654803"/>
          </a:xfrm>
          <a:prstGeom prst="rect">
            <a:avLst/>
          </a:prstGeom>
        </p:spPr>
      </p:pic>
      <p:pic>
        <p:nvPicPr>
          <p:cNvPr id="2050" name="Picture 2" descr="https://sun77-2.userapi.com/s/v1/ig2/bI2RVcr0AOl7TGpFPyH2U0bGIynKxM4l4czp7dbCAf9IodjQ_CZ-Z6FShl7Sp28rzZTT6yqaZdjJ56AExhq26nLX.jpg?quality=95&amp;as=32x24,48x36,72x54,108x81,160x120,240x180,360x270,480x360,540x405,640x480,720x540,1080x810,1280x960&amp;from=bu&amp;u=GmNHzNuEUPtXfPR19tZjobKWZhvDnYQARbubwFobPIg&amp;cs=1280x9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50" y="1895397"/>
            <a:ext cx="3464320" cy="25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4.userapi.com/s/v1/ig2/uC2MUAJu1X34Sh1_L3WBNAcu5raRg225UobtVWfCiK_JO6nO4kfSUDM1-xP4mj4tHkFinxvc3Wh1--UrvjJkMSOF.jpg?quality=95&amp;as=32x14,48x22,72x32,108x49,160x72,240x108,360x162,480x216,540x243,640x288,720x324,1080x486,1280x576&amp;from=bu&amp;u=7Lyo82T3agPqIZdfek15QnLgb5QuOcc_BaGyBNBgGAs&amp;cs=1280x5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97" y="4744234"/>
            <a:ext cx="3498973" cy="15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t="28291" r="30453" b="25244"/>
          <a:stretch/>
        </p:blipFill>
        <p:spPr bwMode="auto">
          <a:xfrm>
            <a:off x="84571" y="4676968"/>
            <a:ext cx="2524840" cy="185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3508" y="1268760"/>
            <a:ext cx="3042338" cy="4056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579" y="35724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Уроки </a:t>
            </a:r>
            <a:r>
              <a:rPr lang="az-Cyrl-AZ" alt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мужества</a:t>
            </a:r>
          </a:p>
        </p:txBody>
      </p:sp>
      <p:pic>
        <p:nvPicPr>
          <p:cNvPr id="1026" name="Picture 2" descr="https://sun9-65.userapi.com/s/v1/ig2/M-_zEMAo5V5y_lR5PbjZ52KFsy4rZv1Y85EyZoX_44pKg6hJccayJjEmBKFQ0d7GW4zoFZE9johZlvpcKykPPG2T.jpg?quality=95&amp;as=32x24,48x36,72x54,108x81,160x120,240x180,360x270,480x360,540x405,640x480,720x540,1080x810,1280x960&amp;from=bu&amp;u=6OFpqIZxDhMd_ggEbcFGzlEn2rXl47HK6DyB-Zb6JMU&amp;cs=1280x96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9"/>
          <a:stretch/>
        </p:blipFill>
        <p:spPr bwMode="auto">
          <a:xfrm>
            <a:off x="3727867" y="1035663"/>
            <a:ext cx="4799857" cy="29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9.userapi.com/s/v1/ig2/byx1YpttCuT6pHSQfFuQWd5626Je_d_5YMIn2zxDT6R6Pe1gVLWUCU4yYyv5FGRFMfZFOQFdHJJW1AEww3kWfmbH.jpg?quality=95&amp;as=32x14,48x21,72x32,108x48,160x71,240x106,360x159,480x212,540x238,640x282,720x318,1080x477,1280x565&amp;from=bu&amp;u=Q4kgtLS49wLwc4Yoqk0S3_Yd7skQX7l9exFlbMi_tR8&amp;cs=1280x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74" y="4329100"/>
            <a:ext cx="5387244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184</Words>
  <Application>Microsoft Office PowerPoint</Application>
  <PresentationFormat>Экран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Свободные электромагнитные колебания</dc:title>
  <dc:creator>Апрельская</dc:creator>
  <cp:lastModifiedBy>Ekeya</cp:lastModifiedBy>
  <cp:revision>88</cp:revision>
  <dcterms:created xsi:type="dcterms:W3CDTF">2018-11-07T05:13:29Z</dcterms:created>
  <dcterms:modified xsi:type="dcterms:W3CDTF">2025-01-25T14:30:04Z</dcterms:modified>
  <cp:version>0906.0100.01</cp:version>
</cp:coreProperties>
</file>