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sldIdLst>
    <p:sldId id="256" r:id="rId2"/>
    <p:sldId id="291" r:id="rId3"/>
    <p:sldId id="292" r:id="rId4"/>
    <p:sldId id="293" r:id="rId5"/>
    <p:sldId id="294" r:id="rId6"/>
    <p:sldId id="272" r:id="rId7"/>
    <p:sldId id="270" r:id="rId8"/>
    <p:sldId id="257" r:id="rId9"/>
    <p:sldId id="258" r:id="rId10"/>
    <p:sldId id="259" r:id="rId11"/>
    <p:sldId id="260" r:id="rId12"/>
    <p:sldId id="273" r:id="rId13"/>
    <p:sldId id="288" r:id="rId14"/>
    <p:sldId id="261" r:id="rId15"/>
    <p:sldId id="262" r:id="rId16"/>
    <p:sldId id="263" r:id="rId17"/>
    <p:sldId id="264" r:id="rId18"/>
    <p:sldId id="265" r:id="rId19"/>
    <p:sldId id="271" r:id="rId20"/>
    <p:sldId id="285" r:id="rId21"/>
    <p:sldId id="286" r:id="rId22"/>
    <p:sldId id="287" r:id="rId23"/>
    <p:sldId id="266" r:id="rId24"/>
    <p:sldId id="267" r:id="rId25"/>
    <p:sldId id="274" r:id="rId26"/>
    <p:sldId id="268" r:id="rId27"/>
    <p:sldId id="269" r:id="rId28"/>
    <p:sldId id="275" r:id="rId29"/>
    <p:sldId id="276" r:id="rId30"/>
    <p:sldId id="277" r:id="rId31"/>
    <p:sldId id="278" r:id="rId32"/>
    <p:sldId id="281" r:id="rId33"/>
    <p:sldId id="282" r:id="rId34"/>
    <p:sldId id="283" r:id="rId35"/>
    <p:sldId id="284" r:id="rId36"/>
    <p:sldId id="290" r:id="rId37"/>
    <p:sldId id="28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18B1E-E417-4E1C-8DEB-963F4F115798}" v="152" dt="2020-10-14T14:55:38.480"/>
    <p1510:client id="{3E29B0FC-A2B9-48CA-9F3C-1C3502733DC5}" v="277" dt="2020-10-13T17:17:22.703"/>
    <p1510:client id="{E6043CF6-A541-401C-8C98-B87351CEBA66}" v="2" dt="2020-10-13T17:38:59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AE88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FC4-4E72-A0C7-19D7361CDB56}"/>
              </c:ext>
            </c:extLst>
          </c:dPt>
          <c:dPt>
            <c:idx val="1"/>
            <c:invertIfNegative val="0"/>
            <c:bubble3D val="0"/>
            <c:spPr>
              <a:solidFill>
                <a:srgbClr val="86B24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C4-4E72-A0C7-19D7361CDB56}"/>
              </c:ext>
            </c:extLst>
          </c:dPt>
          <c:dPt>
            <c:idx val="2"/>
            <c:invertIfNegative val="0"/>
            <c:bubble3D val="0"/>
            <c:spPr>
              <a:solidFill>
                <a:srgbClr val="4CB27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FC4-4E72-A0C7-19D7361CDB56}"/>
              </c:ext>
            </c:extLst>
          </c:dPt>
          <c:dPt>
            <c:idx val="3"/>
            <c:invertIfNegative val="0"/>
            <c:bubble3D val="0"/>
            <c:spPr>
              <a:solidFill>
                <a:srgbClr val="1E6C2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C4-4E72-A0C7-19D7361CDB56}"/>
              </c:ext>
            </c:extLst>
          </c:dPt>
          <c:dLbls>
            <c:dLbl>
              <c:idx val="0"/>
              <c:layout>
                <c:manualLayout>
                  <c:x val="8.5365655199057741E-3"/>
                  <c:y val="-3.273516554561564E-4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4000" b="1"/>
                    </a:pPr>
                    <a:r>
                      <a:rPr lang="en-US" sz="4000" b="1" dirty="0" smtClean="0"/>
                      <a:t>1361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FC4-4E72-A0C7-19D7361CDB56}"/>
                </c:ext>
                <c:ext xmlns:c15="http://schemas.microsoft.com/office/drawing/2012/chart" uri="{CE6537A1-D6FC-4f65-9D91-7224C49458BB}">
                  <c15:layout>
                    <c:manualLayout>
                      <c:w val="0.18267078804000358"/>
                      <c:h val="8.088087480889122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2805760706919038E-2"/>
                  <c:y val="-4.3963908842298421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4000" b="1"/>
                    </a:pPr>
                    <a:r>
                      <a:rPr lang="en-US" sz="4000" b="1" dirty="0" smtClean="0"/>
                      <a:t>1454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C4-4E72-A0C7-19D7361CDB56}"/>
                </c:ext>
                <c:ext xmlns:c15="http://schemas.microsoft.com/office/drawing/2012/chart" uri="{CE6537A1-D6FC-4f65-9D91-7224C49458BB}">
                  <c15:layout>
                    <c:manualLayout>
                      <c:w val="0.18877015402378619"/>
                      <c:h val="9.371657850434811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4634242366045708E-2"/>
                  <c:y val="-2.2284643537566921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4000" b="1"/>
                    </a:pPr>
                    <a:r>
                      <a:rPr lang="en-US" sz="4000" b="1" dirty="0" smtClean="0"/>
                      <a:t>1683</a:t>
                    </a:r>
                    <a:endParaRPr lang="en-US" sz="14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FC4-4E72-A0C7-19D7361CDB56}"/>
                </c:ext>
                <c:ext xmlns:c15="http://schemas.microsoft.com/office/drawing/2012/chart" uri="{CE6537A1-D6FC-4f65-9D91-7224C49458BB}">
                  <c15:layout>
                    <c:manualLayout>
                      <c:w val="0.22231707317073165"/>
                      <c:h val="9.0973780088655531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9512195121951223E-2"/>
                  <c:y val="-1.179775246106485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4000" b="1"/>
                    </a:pPr>
                    <a:r>
                      <a:rPr lang="en-US" sz="4000" b="1" dirty="0" smtClean="0"/>
                      <a:t>1794</a:t>
                    </a:r>
                    <a:endParaRPr lang="en-US" sz="14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FC4-4E72-A0C7-19D7361CDB56}"/>
                </c:ext>
                <c:ext xmlns:c15="http://schemas.microsoft.com/office/drawing/2012/chart" uri="{CE6537A1-D6FC-4f65-9D91-7224C49458BB}">
                  <c15:layout>
                    <c:manualLayout>
                      <c:w val="0.23285365853658538"/>
                      <c:h val="6.9999997935651356E-2"/>
                    </c:manualLayout>
                  </c15:layout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2018г.</c:v>
                </c:pt>
                <c:pt idx="1">
                  <c:v>2019г.</c:v>
                </c:pt>
                <c:pt idx="2">
                  <c:v>2020г.</c:v>
                </c:pt>
                <c:pt idx="3">
                  <c:v>2021г.</c:v>
                </c:pt>
                <c:pt idx="4">
                  <c:v>2022г.</c:v>
                </c:pt>
                <c:pt idx="5">
                  <c:v>2023г.</c:v>
                </c:pt>
                <c:pt idx="6">
                  <c:v>2024г.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1361</c:v>
                </c:pt>
                <c:pt idx="1">
                  <c:v>1454</c:v>
                </c:pt>
                <c:pt idx="2">
                  <c:v>1683</c:v>
                </c:pt>
                <c:pt idx="3">
                  <c:v>1794</c:v>
                </c:pt>
                <c:pt idx="4">
                  <c:v>1947</c:v>
                </c:pt>
                <c:pt idx="5">
                  <c:v>2014</c:v>
                </c:pt>
                <c:pt idx="6">
                  <c:v>2112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C4-4E72-A0C7-19D7361CDB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829268292682926E-2"/>
                  <c:y val="-5.2434455382510386E-3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rgbClr val="CC33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707317073170732E-2"/>
                  <c:y val="-2.6217227691255193E-3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rgbClr val="CC33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829268292682926E-2"/>
                  <c:y val="-5.2434455382511349E-3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rgbClr val="CC33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390243902439025E-2"/>
                  <c:y val="-7.865168307376557E-3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rgbClr val="CC33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9268292682926741E-2"/>
                  <c:y val="-5.2434455382510386E-3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rgbClr val="CC33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6585365853658534E-2"/>
                  <c:y val="-1.0486891076502077E-2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rgbClr val="CC33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>
                    <a:solidFill>
                      <a:srgbClr val="CC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2018г.</c:v>
                </c:pt>
                <c:pt idx="1">
                  <c:v>2019г.</c:v>
                </c:pt>
                <c:pt idx="2">
                  <c:v>2020г.</c:v>
                </c:pt>
                <c:pt idx="3">
                  <c:v>2021г.</c:v>
                </c:pt>
                <c:pt idx="4">
                  <c:v>2022г.</c:v>
                </c:pt>
                <c:pt idx="5">
                  <c:v>2023г.</c:v>
                </c:pt>
                <c:pt idx="6">
                  <c:v>2024г.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37</c:v>
                </c:pt>
                <c:pt idx="1">
                  <c:v>93</c:v>
                </c:pt>
                <c:pt idx="2">
                  <c:v>229</c:v>
                </c:pt>
                <c:pt idx="3">
                  <c:v>111</c:v>
                </c:pt>
                <c:pt idx="4">
                  <c:v>153</c:v>
                </c:pt>
                <c:pt idx="5">
                  <c:v>67</c:v>
                </c:pt>
                <c:pt idx="6">
                  <c:v>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6523520"/>
        <c:axId val="156529408"/>
        <c:axId val="0"/>
      </c:bar3DChart>
      <c:catAx>
        <c:axId val="15652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6529408"/>
        <c:crosses val="autoZero"/>
        <c:auto val="1"/>
        <c:lblAlgn val="ctr"/>
        <c:lblOffset val="100"/>
        <c:noMultiLvlLbl val="0"/>
      </c:catAx>
      <c:valAx>
        <c:axId val="156529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56523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ru.wikipedia.org/wiki/%D0%9B%D0%B5%D1%82%D0%BD%D0%B8%D0%B5_%D0%9E%D0%BB%D0%B8%D0%BC%D0%BF%D0%B8%D0%B9%D1%81%D0%BA%D0%B8%D0%B5_%D0%B8%D0%B3%D1%80%D1%8B_2012" TargetMode="External"/><Relationship Id="rId4" Type="http://schemas.openxmlformats.org/officeDocument/2006/relationships/hyperlink" Target="https://ru.wikipedia.org/wiki/%D0%A7%D0%B5%D0%BC%D0%BF%D0%B8%D0%BE%D0%BD%D0%B0%D1%82_%D0%95%D0%B2%D1%80%D0%BE%D0%BF%D1%8B_%D0%BF%D0%BE_%D0%B1%D0%B0%D1%81%D0%BA%D0%B5%D1%82%D0%B1%D0%BE%D0%BB%D1%83_201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="" xmlns:a16="http://schemas.microsoft.com/office/drawing/2014/main" id="{7E3F2784-92E5-48AF-8AA7-DA101BE3C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BDC48685-54C0-406B-BCC6-CD5287724F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39700" dir="3000000" sx="98000" sy="98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8861" y="1871131"/>
            <a:ext cx="6815669" cy="2349721"/>
          </a:xfrm>
        </p:spPr>
        <p:txBody>
          <a:bodyPr anchor="ctr">
            <a:noAutofit/>
          </a:bodyPr>
          <a:lstStyle/>
          <a:p>
            <a:r>
              <a:rPr lang="ru-RU" sz="5400" b="1" dirty="0" smtClean="0">
                <a:solidFill>
                  <a:srgbClr val="212121"/>
                </a:solidFill>
              </a:rPr>
              <a:t>ИСТОРИЯ АФИПСКОГО ЛИЦЕЯ </a:t>
            </a:r>
            <a:endParaRPr lang="ru-RU" sz="5400" b="1" dirty="0">
              <a:solidFill>
                <a:srgbClr val="21212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E9E818D-F990-490E-9599-A842EBC9B0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420895" y="4280121"/>
            <a:ext cx="1371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5978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711" y="362620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СОШ № 5 посёлка Афипского всегда была очень спортивной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39" y="1788994"/>
            <a:ext cx="7774050" cy="473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370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59" y="389004"/>
            <a:ext cx="10945906" cy="127875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 1975 г. на всесоюзных соревнованиях по прыжкам на батуте абсолютным чемпионом среди юношей стал семиклассник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4000" b="1" u="sng" dirty="0">
                <a:solidFill>
                  <a:srgbClr val="FF0000"/>
                </a:solidFill>
              </a:rPr>
              <a:t>Игорь Богачев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400" b="1" dirty="0">
                <a:solidFill>
                  <a:schemeClr val="tx1"/>
                </a:solidFill>
              </a:rPr>
              <a:t>будущий чемпион мира</a:t>
            </a:r>
          </a:p>
        </p:txBody>
      </p:sp>
      <p:pic>
        <p:nvPicPr>
          <p:cNvPr id="4" name="Рисунок 2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tretch>
            <a:fillRect/>
          </a:stretch>
        </p:blipFill>
        <p:spPr>
          <a:xfrm>
            <a:off x="8191809" y="1647024"/>
            <a:ext cx="3417485" cy="498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4" y="1667757"/>
            <a:ext cx="3577185" cy="4943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1291" cy="116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3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337" y="376520"/>
            <a:ext cx="11014229" cy="1039427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Все эти годы баскетбольные, волейбольные и легкоатлетические команды занимают лидирующие места в районе.</a:t>
            </a:r>
            <a:r>
              <a:rPr lang="ru-RU" sz="3200" b="1" dirty="0">
                <a:solidFill>
                  <a:schemeClr val="accent1"/>
                </a:solidFill>
              </a:rPr>
              <a:t> </a:t>
            </a:r>
          </a:p>
        </p:txBody>
      </p:sp>
      <p:pic>
        <p:nvPicPr>
          <p:cNvPr id="4" name="Рисунок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75" y="1693996"/>
            <a:ext cx="3534131" cy="376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фотки\Фото\1\IMG-20161212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8" y="1837765"/>
            <a:ext cx="5937524" cy="444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38681" y="5473045"/>
            <a:ext cx="4769223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Тимофей Мозгов, 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обладателем бронзовых медалей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  <a:hlinkClick r:id="rId4" tooltip="Чемпионат Европы по баскетболу 20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чемпионата Европы 2011 года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  <a:hlinkClick r:id="rId5" tooltip="Летние Олимпийские игры 20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Олимпийских игр 2012 года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" y="0"/>
            <a:ext cx="1138518" cy="11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469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7E4F490-FA76-4FF0-B36A-72B01E1175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C8C51A-4ECF-4857-8298-6C8334C7F8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741C46E-A2A6-4DF0-84BD-502A2E56D0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sq">
            <a:solidFill>
              <a:srgbClr val="FFFFFF">
                <a:alpha val="80000"/>
              </a:srgb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D8C3D9-CF19-4C3E-964A-2E9996DD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7" y="954756"/>
            <a:ext cx="3702188" cy="5267736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FFFFFF"/>
                </a:solidFill>
              </a:rPr>
              <a:t>Выдающиеся лицеисты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87D32E-2A11-4688-96E2-383FB9651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848" y="469900"/>
            <a:ext cx="6353215" cy="6186553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endParaRPr lang="ru-RU">
              <a:solidFill>
                <a:schemeClr val="tx1"/>
              </a:solidFill>
            </a:endParaRPr>
          </a:p>
          <a:p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Виктор Сидоров, первый заместитель управляющего директора, директор по производству ООО «Афипский нефтеперерабатывающий завод», выпускник 1981 года.</a:t>
            </a:r>
          </a:p>
          <a:p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Андрей </a:t>
            </a:r>
            <a:r>
              <a:rPr lang="ru-RU" sz="2600" dirty="0" err="1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Бятец</a:t>
            </a:r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, настоятель Свято-Георгиевского храма п. Афипского протоиерей, кандидат богословия, выпускник 1983 года.</a:t>
            </a:r>
          </a:p>
          <a:p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Вероника </a:t>
            </a:r>
            <a:r>
              <a:rPr lang="ru-RU" sz="2600" dirty="0" err="1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Катермина</a:t>
            </a:r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, доктор филологических наук, профессор кафедры английской филологии факультета РГФ </a:t>
            </a:r>
            <a:r>
              <a:rPr lang="ru-RU" sz="2600" dirty="0" err="1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КубГУ</a:t>
            </a:r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, выпускница 1990 года.</a:t>
            </a:r>
          </a:p>
          <a:p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Максим </a:t>
            </a:r>
            <a:r>
              <a:rPr lang="ru-RU" sz="2600" dirty="0" err="1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Увайдов</a:t>
            </a:r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, член правительства и директор департамента имущественных и земельных отношений Воронежской области, выпускник 1993 года.</a:t>
            </a:r>
          </a:p>
          <a:p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Юлия Баева, сценарист программы «Очная ставка, на телеканале НТВ, г. Москва, выпускница 1997 года. </a:t>
            </a:r>
          </a:p>
          <a:p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7CE4C0A-D88E-41BB-8F06-8C0E2604BC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5" t="14733" b="9493"/>
          <a:stretch/>
        </p:blipFill>
        <p:spPr bwMode="auto">
          <a:xfrm>
            <a:off x="5330087" y="932246"/>
            <a:ext cx="6186122" cy="49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22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06" y="412087"/>
            <a:ext cx="10883153" cy="13413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Школа № 5 была единственной, где каждый цех газобензинового завода был закреплен за отдельным классом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8" y="1759097"/>
            <a:ext cx="7774544" cy="493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376443" cy="13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655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488DB6F-238F-4BEF-B28F-87D9F674A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D071421-D153-4C0F-A43D-77AF883B34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871F7D8-217E-4113-83FA-FFAC54BE7F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AE6B31E5-D515-487D-98AE-A3251F2F167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8DFB339C-7306-4C4B-A75F-5BEE240BA2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A1202C9E-12FB-4368-AD4E-40992C25144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F3E08DAB-0254-426B-80D4-79EF92845E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7337" y="2517181"/>
            <a:ext cx="5384181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rgbClr val="FF0000"/>
                </a:solidFill>
              </a:rPr>
              <a:t>с </a:t>
            </a:r>
            <a:r>
              <a:rPr lang="ru-RU" sz="3200" b="1" dirty="0">
                <a:solidFill>
                  <a:srgbClr val="FF0000"/>
                </a:solidFill>
              </a:rPr>
              <a:t>1979 </a:t>
            </a:r>
            <a:r>
              <a:rPr lang="ru-RU" sz="3200" b="1" dirty="0" smtClean="0">
                <a:solidFill>
                  <a:srgbClr val="FF0000"/>
                </a:solidFill>
              </a:rPr>
              <a:t>г.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для </a:t>
            </a:r>
            <a:r>
              <a:rPr lang="ru-RU" sz="3200" b="1" dirty="0">
                <a:solidFill>
                  <a:srgbClr val="FF0000"/>
                </a:solidFill>
              </a:rPr>
              <a:t>учеников 9-10-х классов вводится трудовое обучение в производственных цехах Афипского отделения «Сельхозтехники»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B796F99-70AC-4221-AB20-DFE959961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r="12855" b="3"/>
          <a:stretch/>
        </p:blipFill>
        <p:spPr>
          <a:xfrm>
            <a:off x="800768" y="905315"/>
            <a:ext cx="5133867" cy="51100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6443" cy="13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807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1315106-A7B3-4730-9E6C-5A878C4668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D4BC59E-CB55-4DBD-9167-83683CF5CB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112B0D5C-D671-4BE5-A795-F9E3F4917F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9C3C9968-3015-4513-8699-20563F8826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FF20E447-AC9A-4615-B8F6-3D2192D8331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CF0CB558-FAA8-4F42-8DE5-6E14A66A11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26614F0-52FE-48FC-AA4F-AE0E9CDCE39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5330" y="2697818"/>
            <a:ext cx="4545481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tx1"/>
                </a:solidFill>
              </a:rPr>
              <a:t>В 1981 г. 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3600" b="1" dirty="0" smtClean="0">
                <a:solidFill>
                  <a:schemeClr val="tx1"/>
                </a:solidFill>
              </a:rPr>
              <a:t>школе №5 </a:t>
            </a:r>
            <a:r>
              <a:rPr lang="ru-RU" sz="3600" b="1" dirty="0">
                <a:solidFill>
                  <a:schemeClr val="tx1"/>
                </a:solidFill>
              </a:rPr>
              <a:t>было вручено Красное знамя как лучшей школе района. 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336C991-AA99-423E-8FE1-5BA9C97F2C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r="4961" b="2"/>
          <a:stretch/>
        </p:blipFill>
        <p:spPr>
          <a:xfrm>
            <a:off x="780875" y="923365"/>
            <a:ext cx="6372959" cy="50696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2" y="-37918"/>
            <a:ext cx="1520994" cy="1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449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7C940C-BCEA-4B94-ADAB-E5DF93AD25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3355E07-D27F-496A-A202-82B978528A7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ABE8173-1154-4FFD-A647-BE335D1BFC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372EFA8A-6EE3-4B25-873B-F4CED90537E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18C03B2B-142C-4AD5-8F21-0FC939548A6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C6FAF349-1EBC-4906-8CCB-C668CAE6900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15541360-9082-4D4C-A106-460B85E98C3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8024" y="3736714"/>
            <a:ext cx="4107693" cy="167298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/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>
                <a:solidFill>
                  <a:schemeClr val="accent1"/>
                </a:solidFill>
              </a:rPr>
              <a:t/>
            </a:r>
            <a:br>
              <a:rPr lang="ru-RU" sz="2800" b="1" dirty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chemeClr val="accent1"/>
                </a:solidFill>
              </a:rPr>
              <a:t/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в </a:t>
            </a:r>
            <a:r>
              <a:rPr lang="ru-RU" sz="3600" b="1" dirty="0">
                <a:solidFill>
                  <a:srgbClr val="FF0000"/>
                </a:solidFill>
              </a:rPr>
              <a:t>1987 г. школу возглавил новый директор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Владимир Петрович </a:t>
            </a:r>
            <a:r>
              <a:rPr lang="ru-RU" sz="3600" b="1" dirty="0" err="1">
                <a:solidFill>
                  <a:srgbClr val="FF0000"/>
                </a:solidFill>
              </a:rPr>
              <a:t>Брославец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d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4586" y="676711"/>
            <a:ext cx="4400614" cy="5502791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577788" cy="15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80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>
            <a:extLst>
              <a:ext uri="{FF2B5EF4-FFF2-40B4-BE49-F238E27FC236}">
                <a16:creationId xmlns="" xmlns:a16="http://schemas.microsoft.com/office/drawing/2014/main" id="{71315106-A7B3-4730-9E6C-5A878C4668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D4BC59E-CB55-4DBD-9167-83683CF5CB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2">
              <a:extLst>
                <a:ext uri="{FF2B5EF4-FFF2-40B4-BE49-F238E27FC236}">
                  <a16:creationId xmlns="" xmlns:a16="http://schemas.microsoft.com/office/drawing/2014/main" id="{112B0D5C-D671-4BE5-A795-F9E3F4917F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9C3C9968-3015-4513-8699-20563F8826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FF20E447-AC9A-4615-B8F6-3D2192D8331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CF0CB558-FAA8-4F42-8DE5-6E14A66A11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26614F0-52FE-48FC-AA4F-AE0E9CDCE39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7240" y="2998645"/>
            <a:ext cx="3862576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tx1"/>
                </a:solidFill>
                <a:latin typeface="+mn-lt"/>
              </a:rPr>
              <a:t>Под руководством В.П. </a:t>
            </a:r>
            <a:r>
              <a:rPr lang="ru-RU" sz="2400" b="1" dirty="0" err="1">
                <a:solidFill>
                  <a:schemeClr val="tx1"/>
                </a:solidFill>
                <a:latin typeface="+mn-lt"/>
              </a:rPr>
              <a:t>Брославца</a:t>
            </a:r>
            <a:r>
              <a:rPr lang="ru-RU" sz="2400" b="1" dirty="0">
                <a:solidFill>
                  <a:schemeClr val="tx1"/>
                </a:solidFill>
                <a:latin typeface="+mn-lt"/>
              </a:rPr>
              <a:t> школа № 5 была преобразована в лицей - первый в Краснодарском крае и единственный в России, расположенный в сельской местности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336C991-AA99-423E-8FE1-5BA9C97F2C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r="18006" b="1"/>
          <a:stretch/>
        </p:blipFill>
        <p:spPr>
          <a:xfrm>
            <a:off x="807990" y="969622"/>
            <a:ext cx="6511992" cy="476025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60" y="1"/>
            <a:ext cx="1816186" cy="18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48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356" y="150827"/>
            <a:ext cx="10602075" cy="130386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Начиная с 1994 года выходит газета «Лицей»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46" y="1209873"/>
            <a:ext cx="3995248" cy="5371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J:\ИСТОРИЯ ЛИЦЕЯ\gazeta-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02" y="1237129"/>
            <a:ext cx="3788452" cy="534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237129" cy="123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674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0"/>
            <a:ext cx="10394499" cy="68689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" y="0"/>
            <a:ext cx="2145001" cy="214500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212" y="0"/>
            <a:ext cx="11866788" cy="193215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660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</a:t>
            </a:r>
            <a:r>
              <a:rPr lang="ru-RU" sz="166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  <a:p>
            <a:pPr algn="ctr"/>
            <a:r>
              <a:rPr lang="ru-RU" sz="166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Северский район </a:t>
            </a:r>
          </a:p>
          <a:p>
            <a:pPr algn="ctr"/>
            <a:r>
              <a:rPr lang="ru-RU" sz="16600" b="1" i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16600" b="1" i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пгт Афипского </a:t>
            </a:r>
            <a:endParaRPr lang="ru-RU" sz="16600" b="1" i="0" dirty="0" smtClean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600" b="1" i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16600" b="1" i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Д.И.Вишни</a:t>
            </a:r>
            <a:endParaRPr lang="ru-RU" sz="16600" b="1" i="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4056" y="5506135"/>
            <a:ext cx="7671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Адрес лицея: Краснодарский край,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Северский </a:t>
            </a:r>
            <a:r>
              <a:rPr lang="ru-RU" sz="2400" b="1" dirty="0">
                <a:solidFill>
                  <a:schemeClr val="bg1"/>
                </a:solidFill>
              </a:rPr>
              <a:t>район,  </a:t>
            </a:r>
            <a:r>
              <a:rPr lang="ru-RU" sz="2400" b="1" dirty="0" err="1">
                <a:solidFill>
                  <a:schemeClr val="bg1"/>
                </a:solidFill>
              </a:rPr>
              <a:t>пгт</a:t>
            </a:r>
            <a:r>
              <a:rPr lang="ru-RU" sz="2400" b="1" dirty="0">
                <a:solidFill>
                  <a:schemeClr val="bg1"/>
                </a:solidFill>
              </a:rPr>
              <a:t> Афипский,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ул</a:t>
            </a:r>
            <a:r>
              <a:rPr lang="ru-RU" sz="2400" b="1" dirty="0">
                <a:solidFill>
                  <a:schemeClr val="bg1"/>
                </a:solidFill>
              </a:rPr>
              <a:t>. Победы, 9</a:t>
            </a:r>
          </a:p>
        </p:txBody>
      </p:sp>
    </p:spTree>
    <p:extLst>
      <p:ext uri="{BB962C8B-B14F-4D97-AF65-F5344CB8AC3E}">
        <p14:creationId xmlns:p14="http://schemas.microsoft.com/office/powerpoint/2010/main" val="10973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1315106-A7B3-4730-9E6C-5A878C4668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D4BC59E-CB55-4DBD-9167-83683CF5CB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112B0D5C-D671-4BE5-A795-F9E3F4917F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9C3C9968-3015-4513-8699-20563F8826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FF20E447-AC9A-4615-B8F6-3D2192D8331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CF0CB558-FAA8-4F42-8DE5-6E14A66A11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26614F0-52FE-48FC-AA4F-AE0E9CDCE39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AD4737-DDB1-4DF2-935A-753133F4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330" y="3110156"/>
            <a:ext cx="4791845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68580">
              <a:lnSpc>
                <a:spcPct val="90000"/>
              </a:lnSpc>
              <a:spcBef>
                <a:spcPct val="20000"/>
              </a:spcBef>
            </a:pPr>
            <a:r>
              <a:rPr lang="ru-RU" sz="3200" b="1" dirty="0">
                <a:solidFill>
                  <a:schemeClr val="tx1"/>
                </a:solidFill>
                <a:ea typeface="+mj-lt"/>
                <a:cs typeface="+mj-lt"/>
              </a:rPr>
              <a:t>1 августа </a:t>
            </a:r>
            <a:r>
              <a:rPr lang="ru-RU" sz="3200" b="1" dirty="0" smtClean="0">
                <a:solidFill>
                  <a:schemeClr val="tx1"/>
                </a:solidFill>
                <a:ea typeface="+mj-lt"/>
                <a:cs typeface="+mj-lt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ru-RU" sz="3200" b="1" dirty="0" smtClean="0">
                <a:solidFill>
                  <a:schemeClr val="tx1"/>
                </a:solidFill>
                <a:ea typeface="+mj-lt"/>
                <a:cs typeface="+mj-lt"/>
              </a:rPr>
              <a:t>2000 </a:t>
            </a:r>
            <a:r>
              <a:rPr lang="ru-RU" sz="3200" b="1" dirty="0">
                <a:solidFill>
                  <a:schemeClr val="tx1"/>
                </a:solidFill>
                <a:ea typeface="+mj-lt"/>
                <a:cs typeface="+mj-lt"/>
              </a:rPr>
              <a:t>года </a:t>
            </a:r>
            <a:br>
              <a:rPr lang="ru-RU" sz="3200" b="1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ru-RU" sz="3200" b="1" dirty="0">
                <a:solidFill>
                  <a:schemeClr val="tx1"/>
                </a:solidFill>
                <a:ea typeface="+mj-lt"/>
                <a:cs typeface="+mj-lt"/>
              </a:rPr>
              <a:t>Афипский технический лицей был переименован </a:t>
            </a:r>
            <a:endParaRPr lang="en-US" sz="3200" b="1" dirty="0">
              <a:solidFill>
                <a:schemeClr val="tx1"/>
              </a:solidFill>
              <a:ea typeface="+mj-lt"/>
              <a:cs typeface="+mj-lt"/>
            </a:endParaRPr>
          </a:p>
          <a:p>
            <a:pPr marL="68580">
              <a:lnSpc>
                <a:spcPct val="90000"/>
              </a:lnSpc>
              <a:spcBef>
                <a:spcPct val="20000"/>
              </a:spcBef>
            </a:pPr>
            <a:r>
              <a:rPr lang="ru-RU" sz="3200" b="1" dirty="0">
                <a:solidFill>
                  <a:schemeClr val="tx1"/>
                </a:solidFill>
                <a:ea typeface="+mj-lt"/>
                <a:cs typeface="+mj-lt"/>
              </a:rPr>
              <a:t>в муниципальную </a:t>
            </a:r>
            <a:r>
              <a:rPr lang="ru-RU" sz="3200" b="1" dirty="0" err="1" smtClean="0">
                <a:solidFill>
                  <a:schemeClr val="tx1"/>
                </a:solidFill>
                <a:ea typeface="+mj-lt"/>
                <a:cs typeface="+mj-lt"/>
              </a:rPr>
              <a:t>Афипскую</a:t>
            </a:r>
            <a:r>
              <a:rPr lang="ru-RU" sz="3200" b="1" dirty="0" smtClean="0">
                <a:solidFill>
                  <a:schemeClr val="tx1"/>
                </a:solidFill>
                <a:ea typeface="+mj-lt"/>
                <a:cs typeface="+mj-lt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ru-RU" sz="3200" b="1" dirty="0" smtClean="0">
                <a:solidFill>
                  <a:schemeClr val="tx1"/>
                </a:solidFill>
                <a:ea typeface="+mj-lt"/>
                <a:cs typeface="+mj-lt"/>
              </a:rPr>
              <a:t>гимназию</a:t>
            </a:r>
            <a:r>
              <a:rPr lang="ru-RU" sz="3200" b="1" dirty="0">
                <a:solidFill>
                  <a:schemeClr val="tx1"/>
                </a:solidFill>
                <a:ea typeface="+mj-lt"/>
                <a:cs typeface="+mj-lt"/>
              </a:rPr>
              <a:t>.</a:t>
            </a:r>
            <a:endParaRPr lang="en-US" sz="3200" b="1" dirty="0">
              <a:solidFill>
                <a:schemeClr val="tx1"/>
              </a:solidFill>
              <a:ea typeface="+mj-lt"/>
              <a:cs typeface="+mj-lt"/>
            </a:endParaRPr>
          </a:p>
          <a:p>
            <a:pPr>
              <a:lnSpc>
                <a:spcPct val="90000"/>
              </a:lnSpc>
            </a:pP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336C991-AA99-423E-8FE1-5BA9C97F2C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здание, группа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AE8331B2-0420-4E5E-AC1C-4E6C883FB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8" b="2471"/>
          <a:stretch/>
        </p:blipFill>
        <p:spPr>
          <a:xfrm>
            <a:off x="955483" y="935078"/>
            <a:ext cx="6213903" cy="4775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38" y="41777"/>
            <a:ext cx="1491187" cy="14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3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5072AE-D4C3-40C8-83A9-5939F9FC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58" y="819346"/>
            <a:ext cx="11519647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68580">
              <a:spcBef>
                <a:spcPct val="20000"/>
              </a:spcBef>
            </a:pPr>
            <a:r>
              <a:rPr lang="ru-RU" sz="3200" b="1" dirty="0">
                <a:solidFill>
                  <a:srgbClr val="FF0000"/>
                </a:solidFill>
                <a:ea typeface="+mj-lt"/>
                <a:cs typeface="+mj-lt"/>
              </a:rPr>
              <a:t>28 декабря 2006 года – </a:t>
            </a:r>
            <a:endParaRPr lang="en-US" sz="3200" b="1" dirty="0">
              <a:solidFill>
                <a:srgbClr val="FF0000"/>
              </a:solidFill>
              <a:ea typeface="+mj-lt"/>
              <a:cs typeface="+mj-lt"/>
            </a:endParaRPr>
          </a:p>
          <a:p>
            <a:pPr marL="68580">
              <a:spcBef>
                <a:spcPct val="20000"/>
              </a:spcBef>
            </a:pPr>
            <a:r>
              <a:rPr lang="ru-RU" sz="3200" b="1" dirty="0">
                <a:solidFill>
                  <a:srgbClr val="FF0000"/>
                </a:solidFill>
                <a:ea typeface="+mj-lt"/>
                <a:cs typeface="+mj-lt"/>
              </a:rPr>
              <a:t>муниципальное общеобразовательное учреждение лицей поселка Афипского.</a:t>
            </a:r>
            <a:endParaRPr lang="en-US" sz="3200" b="1" dirty="0">
              <a:solidFill>
                <a:srgbClr val="FF0000"/>
              </a:solidFill>
              <a:ea typeface="+mj-lt"/>
              <a:cs typeface="+mj-lt"/>
            </a:endParaRPr>
          </a:p>
          <a:p>
            <a:endParaRPr lang="ru-RU" dirty="0"/>
          </a:p>
        </p:txBody>
      </p:sp>
      <p:pic>
        <p:nvPicPr>
          <p:cNvPr id="4" name="Рисунок 4" descr="Изображение выглядит как здание, внешний, кирпич, перед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4813A6B-8161-4DEE-AB41-00A990CF0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533" y="2350168"/>
            <a:ext cx="9879761" cy="43195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385408" cy="13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14F746-592B-49F7-BD4E-25B11558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390" y="3976344"/>
            <a:ext cx="10121586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  <a:ea typeface="+mj-lt"/>
                <a:cs typeface="+mj-lt"/>
              </a:rPr>
              <a:t>В августе 2008г. </a:t>
            </a:r>
            <a:br>
              <a:rPr lang="ru-RU" sz="3600" b="1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ru-RU" sz="3600" b="1" dirty="0">
                <a:solidFill>
                  <a:schemeClr val="tx1"/>
                </a:solidFill>
                <a:ea typeface="+mj-lt"/>
                <a:cs typeface="+mj-lt"/>
              </a:rPr>
              <a:t>лицей стал финалистом конкурса </a:t>
            </a:r>
            <a:br>
              <a:rPr lang="ru-RU" sz="3600" b="1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ru-RU" sz="5400" b="1" dirty="0">
                <a:solidFill>
                  <a:srgbClr val="FF0000"/>
                </a:solidFill>
                <a:latin typeface="Monotype Corsiva" pitchFamily="66" charset="0"/>
                <a:ea typeface="+mj-lt"/>
                <a:cs typeface="+mj-lt"/>
              </a:rPr>
              <a:t>«Лучшие школы России»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Одна из лучших шк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2" y="0"/>
            <a:ext cx="4147484" cy="341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414" y="-1"/>
            <a:ext cx="4439585" cy="33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1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3A9D86E-2110-414C-A789-1B14FCD552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D3F86C2-6800-4B48-AA85-2C7CD1B5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E59C5B5-C483-49A7-8EA0-5061385266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D6C58B8-7BB1-49FF-830C-A105A4CE53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EF8675D-B8F2-4363-95EB-AB8CE5FA01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8A3ACA9-28FE-44FE-8439-756750473D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95177EBB-CFE5-4956-BEF9-46051963BE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785"/>
            <a:ext cx="12192000" cy="68562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B1246B-BFF7-432E-91F4-BD5976CDA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0" r="1" b="6078"/>
          <a:stretch/>
        </p:blipFill>
        <p:spPr>
          <a:xfrm>
            <a:off x="467552" y="486352"/>
            <a:ext cx="11246028" cy="58779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C6BCF18-14D6-4F32-8F14-1BDDACB63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403" y="1113698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 err="1">
                <a:solidFill>
                  <a:schemeClr val="bg1"/>
                </a:solidFill>
              </a:rPr>
              <a:t>Наши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дни</a:t>
            </a:r>
            <a:r>
              <a:rPr lang="en-US" sz="7200" b="1" dirty="0">
                <a:solidFill>
                  <a:schemeClr val="bg1"/>
                </a:solidFill>
              </a:rPr>
              <a:t>…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endParaRPr lang="en-US" sz="7200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EE0B2C4-662B-49D2-9347-AE3E1A3FD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25" name="Rounded Rectangle 20">
              <a:extLst>
                <a:ext uri="{FF2B5EF4-FFF2-40B4-BE49-F238E27FC236}">
                  <a16:creationId xmlns="" xmlns:a16="http://schemas.microsoft.com/office/drawing/2014/main" id="{0198DF46-6765-4000-86C1-DE523729E8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0A51A0C6-8760-4900-9C84-407DA025BC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27" name="Rounded Rectangle 23">
              <a:extLst>
                <a:ext uri="{FF2B5EF4-FFF2-40B4-BE49-F238E27FC236}">
                  <a16:creationId xmlns="" xmlns:a16="http://schemas.microsoft.com/office/drawing/2014/main" id="{733FE318-0DA3-4162-95B3-12B2C6C43D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67669D81-1C5E-4899-B0ED-9CB1D8CDB1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718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488DB6F-238F-4BEF-B28F-87D9F674A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D071421-D153-4C0F-A43D-77AF883B34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871F7D8-217E-4113-83FA-FFAC54BE7F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AE6B31E5-D515-487D-98AE-A3251F2F167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8DFB339C-7306-4C4B-A75F-5BEE240BA2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A1202C9E-12FB-4368-AD4E-40992C25144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F3E08DAB-0254-426B-80D4-79EF92845E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0875" y="926376"/>
            <a:ext cx="4802185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dirty="0">
                <a:solidFill>
                  <a:srgbClr val="FF0000"/>
                </a:solidFill>
              </a:rPr>
              <a:t>директор лицея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Светлана Викторовна Пясть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B796F99-70AC-4221-AB20-DFE959961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017F138-68A9-4F3F-B240-D26602C26C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8CE19A-0AFD-42F0-BD69-83399DC40DA7}"/>
              </a:ext>
            </a:extLst>
          </p:cNvPr>
          <p:cNvSpPr txBox="1"/>
          <p:nvPr/>
        </p:nvSpPr>
        <p:spPr>
          <a:xfrm>
            <a:off x="6015318" y="2791522"/>
            <a:ext cx="5531768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>
                <a:latin typeface="+mj-lt"/>
                <a:cs typeface="Times New Roman" pitchFamily="18" charset="0"/>
              </a:rPr>
              <a:t>Пясть С.В. – </a:t>
            </a:r>
            <a:r>
              <a:rPr lang="en-US" sz="2800" b="1" dirty="0">
                <a:latin typeface="+mj-lt"/>
                <a:cs typeface="Times New Roman" pitchFamily="18" charset="0"/>
              </a:rPr>
              <a:t>​</a:t>
            </a:r>
          </a:p>
          <a:p>
            <a:pPr algn="ctr"/>
            <a:r>
              <a:rPr lang="ru-RU" sz="2800" b="1" dirty="0">
                <a:latin typeface="+mj-lt"/>
                <a:cs typeface="Times New Roman" pitchFamily="18" charset="0"/>
              </a:rPr>
              <a:t>Почетный работник общего образования Российской Федерации.​</a:t>
            </a:r>
          </a:p>
          <a:p>
            <a:pPr algn="ctr"/>
            <a:r>
              <a:rPr lang="ru-RU" sz="2800" b="1" dirty="0">
                <a:latin typeface="+mj-lt"/>
                <a:cs typeface="Times New Roman" pitchFamily="18" charset="0"/>
              </a:rPr>
              <a:t> При ее руководстве лицей стал пилотной площадкой при реализации ФГОС. </a:t>
            </a:r>
            <a:r>
              <a:rPr lang="en-US" sz="2800" b="1" dirty="0">
                <a:latin typeface="+mj-lt"/>
                <a:cs typeface="Times New Roman" pitchFamily="18" charset="0"/>
              </a:rPr>
              <a:t>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9791" r="15139" b="47083"/>
          <a:stretch/>
        </p:blipFill>
        <p:spPr>
          <a:xfrm>
            <a:off x="1092643" y="1092200"/>
            <a:ext cx="4517009" cy="44952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5"/>
            <a:ext cx="1582632" cy="15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92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27" y="524435"/>
            <a:ext cx="9861177" cy="94967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</a:rPr>
              <a:t>Лицеисты постоянные участники экологических </a:t>
            </a:r>
            <a:r>
              <a:rPr lang="ru-RU" sz="3000" b="1" dirty="0">
                <a:solidFill>
                  <a:schemeClr val="tx1"/>
                </a:solidFill>
              </a:rPr>
              <a:t>акциях и </a:t>
            </a:r>
            <a:r>
              <a:rPr lang="ru-RU" sz="3000" b="1" dirty="0" smtClean="0">
                <a:solidFill>
                  <a:schemeClr val="tx1"/>
                </a:solidFill>
              </a:rPr>
              <a:t>субботников</a:t>
            </a:r>
            <a:endParaRPr lang="ru-RU" sz="30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Владимир\Desktop\Алёна\ФОТО\Субботник 04.04.2015\Изображение 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60" y="1909991"/>
            <a:ext cx="5569391" cy="417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8" y="1940217"/>
            <a:ext cx="5529091" cy="414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708138" cy="17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30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140" y="446327"/>
            <a:ext cx="11664170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Пост № 1 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у вечного огня поселка Афипского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44" y="1864236"/>
            <a:ext cx="3339738" cy="445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71" y="1852434"/>
            <a:ext cx="6025900" cy="451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315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341" y="170330"/>
            <a:ext cx="11214847" cy="15033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САМЫЙ МНОГОЧИСЛЕННЫЙ ОТРЯД 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ЮНЫХ ЖУКОВЦЕВ» в СЕВЕРСКОМ РАЙОНЕ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20" y="1551306"/>
            <a:ext cx="7761367" cy="517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694329" cy="16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059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1315106-A7B3-4730-9E6C-5A878C4668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D4BC59E-CB55-4DBD-9167-83683CF5CB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112B0D5C-D671-4BE5-A795-F9E3F4917F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9C3C9968-3015-4513-8699-20563F8826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FF20E447-AC9A-4615-B8F6-3D2192D8331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CF0CB558-FAA8-4F42-8DE5-6E14A66A11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26614F0-52FE-48FC-AA4F-AE0E9CDCE39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3509" y="2998644"/>
            <a:ext cx="4169234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chemeClr val="tx1"/>
                </a:solidFill>
              </a:rPr>
              <a:t>Хор лицея </a:t>
            </a:r>
            <a:r>
              <a:rPr lang="ru-RU" sz="3600" b="1" dirty="0" smtClean="0">
                <a:solidFill>
                  <a:schemeClr val="tx1"/>
                </a:solidFill>
              </a:rPr>
              <a:t>постоянный участник различных смотров- конкурсов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336C991-AA99-423E-8FE1-5BA9C97F2C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4" b="-2"/>
          <a:stretch/>
        </p:blipFill>
        <p:spPr>
          <a:xfrm>
            <a:off x="869322" y="1013011"/>
            <a:ext cx="6450674" cy="47154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5"/>
            <a:ext cx="1412302" cy="14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842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209" y="444732"/>
            <a:ext cx="9720072" cy="103947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В лицее открыты классы казачьей направленности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21" y="1652935"/>
            <a:ext cx="3791614" cy="505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E:\фотки\Фото\2016-2017 уч год\IMG-20161130-WA0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85" y="1652935"/>
            <a:ext cx="3779850" cy="503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652935" cy="16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528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271" y="329341"/>
            <a:ext cx="11394141" cy="12789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r>
              <a:rPr lang="ru-RU" sz="27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автономном общеобразовательном учреждении лицей поселка городского типа Афипского муниципального образования Северский район имени заслуженного учителя РСФСР Вишни Давида Исааковича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1441" y="1633781"/>
            <a:ext cx="1192126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№5  основана в 1974 году, в 1990г. реорганизована в Афипский лицей.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 году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реорганизован в Муниципальную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Афипскую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гимназию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/>
              <a:t> </a:t>
            </a:r>
            <a:endParaRPr lang="ru-RU" sz="2200" b="1" dirty="0">
              <a:solidFill>
                <a:srgbClr val="07408B"/>
              </a:solidFill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2001 году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реорганизована в Муниципальное общеобразовательное учреждение Афипский лицей.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году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реорганизован в Муниципальное общеобразовательное учреждение лицей поселка Афипского.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году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реорганизован в Муниципальное общеобразовательное учреждение лицей поселка Афипского муниципального образования Северский район.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2009 году реорганизован в Муниципальное общеобразовательное учреждение лицей поселка городского типа Афипского муниципального образования Северский район.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2011 году реорганизован в Муниципальное автономное общеобразовательное учреждение лицей поселка городского типа Афипского муниципального образования Северский район.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реорганизован в Муниципальное автономное общеобразовательное учреждение лицей поселка городского типа Афипского муниципального образования Северский район имени заслуженного учителя РСФСР Вишни Давида Исааковича.</a:t>
            </a:r>
          </a:p>
        </p:txBody>
      </p:sp>
    </p:spTree>
    <p:extLst>
      <p:ext uri="{BB962C8B-B14F-4D97-AF65-F5344CB8AC3E}">
        <p14:creationId xmlns:p14="http://schemas.microsoft.com/office/powerpoint/2010/main" val="1019500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590" y="352134"/>
            <a:ext cx="9720072" cy="114561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Воспитанники </a:t>
            </a:r>
            <a:r>
              <a:rPr lang="ru-RU" sz="3200" b="1" dirty="0" smtClean="0">
                <a:solidFill>
                  <a:schemeClr val="tx1"/>
                </a:solidFill>
              </a:rPr>
              <a:t>ЛИЦЕЯ </a:t>
            </a:r>
            <a:r>
              <a:rPr lang="ru-RU" sz="3200" b="1" dirty="0" smtClean="0">
                <a:solidFill>
                  <a:schemeClr val="tx1"/>
                </a:solidFill>
              </a:rPr>
              <a:t>являются </a:t>
            </a:r>
            <a:r>
              <a:rPr lang="ru-RU" sz="3200" b="1" dirty="0">
                <a:solidFill>
                  <a:schemeClr val="tx1"/>
                </a:solidFill>
              </a:rPr>
              <a:t>победителями и призерами творческих конкурсов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8" y="1702566"/>
            <a:ext cx="3573033" cy="4977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77" y="1603953"/>
            <a:ext cx="3561507" cy="493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92" y="2288580"/>
            <a:ext cx="3548159" cy="412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603953" cy="16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33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141" y="650265"/>
            <a:ext cx="10919012" cy="9496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Команда лицея </a:t>
            </a:r>
            <a:r>
              <a:rPr lang="ru-RU" sz="3200" b="1" dirty="0" smtClean="0">
                <a:solidFill>
                  <a:srgbClr val="FF0000"/>
                </a:solidFill>
              </a:rPr>
              <a:t>ЕЖЕГОДНО </a:t>
            </a:r>
            <a:r>
              <a:rPr lang="ru-RU" sz="3200" b="1" dirty="0">
                <a:solidFill>
                  <a:srgbClr val="FF0000"/>
                </a:solidFill>
              </a:rPr>
              <a:t>занимает призовые места в соревнованиях </a:t>
            </a:r>
            <a:r>
              <a:rPr lang="ru-RU" sz="3200" b="1" dirty="0" smtClean="0">
                <a:solidFill>
                  <a:srgbClr val="FF0000"/>
                </a:solidFill>
              </a:rPr>
              <a:t>                              по </a:t>
            </a:r>
            <a:r>
              <a:rPr lang="ru-RU" sz="3200" b="1" dirty="0">
                <a:solidFill>
                  <a:srgbClr val="FF0000"/>
                </a:solidFill>
              </a:rPr>
              <a:t>баскетболу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2" y="1823271"/>
            <a:ext cx="6509489" cy="48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64"/>
            <a:ext cx="1604683" cy="160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53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893" y="432816"/>
            <a:ext cx="9720072" cy="12027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ученики </a:t>
            </a:r>
            <a:r>
              <a:rPr lang="ru-RU" sz="3600" b="1" dirty="0">
                <a:solidFill>
                  <a:schemeClr val="tx1"/>
                </a:solidFill>
              </a:rPr>
              <a:t>лицея принимают участие в патриотических акциях</a:t>
            </a:r>
          </a:p>
        </p:txBody>
      </p:sp>
      <p:pic>
        <p:nvPicPr>
          <p:cNvPr id="3074" name="Picture 2" descr="E:\фотки\Фото\2016-2017 уч год\20161205_0818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02" y="1645203"/>
            <a:ext cx="6804574" cy="510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ки\Фото\2016-2017 уч год\20161205_0818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2446" y="2265534"/>
            <a:ext cx="5109503" cy="382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" y="71718"/>
            <a:ext cx="1335741" cy="133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938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812" y="348569"/>
            <a:ext cx="9720072" cy="12599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Все желающие сдают нормы ГТО и получают свои заслуженные золотые, серебряные либо бронзовые значки «ГТО»</a:t>
            </a:r>
          </a:p>
        </p:txBody>
      </p:sp>
      <p:pic>
        <p:nvPicPr>
          <p:cNvPr id="4098" name="Picture 2" descr="E:\фотки\Фото\2016-2017 уч год\IMG-20161208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4" y="1627574"/>
            <a:ext cx="5886184" cy="4414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ки\Фото\2016-2017 уч год\IMG-20161208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79" y="2447364"/>
            <a:ext cx="5780489" cy="433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79176" cy="147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931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9" y="450746"/>
            <a:ext cx="10861862" cy="1121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Команда «лицеисты» 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много лет является призером </a:t>
            </a:r>
            <a:r>
              <a:rPr lang="ru-RU" sz="3200" b="1" dirty="0">
                <a:solidFill>
                  <a:schemeClr val="tx1"/>
                </a:solidFill>
              </a:rPr>
              <a:t>муниципального этапа школьной лиги КВН</a:t>
            </a:r>
          </a:p>
        </p:txBody>
      </p:sp>
      <p:pic>
        <p:nvPicPr>
          <p:cNvPr id="6146" name="Picture 2" descr="E:\фотки\Фото\2016-2017 уч год\IMG-20161103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1" y="2084681"/>
            <a:ext cx="5635079" cy="422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фотки\Фото\2016-2017 уч год\IMG-20161207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04" y="2084681"/>
            <a:ext cx="5635080" cy="422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2634" cy="13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11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185" y="341670"/>
            <a:ext cx="7343607" cy="341632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Всего, что произошло и происходит сейчас в лицее, не перечислить. И всё это - история, которая останется в сердцах и учеников, </a:t>
            </a:r>
            <a:r>
              <a:rPr lang="ru-RU" sz="3600" b="1" dirty="0" smtClean="0">
                <a:solidFill>
                  <a:srgbClr val="FF0000"/>
                </a:solidFill>
              </a:rPr>
              <a:t>                            и </a:t>
            </a:r>
            <a:r>
              <a:rPr lang="ru-RU" sz="3600" b="1" dirty="0">
                <a:solidFill>
                  <a:srgbClr val="FF0000"/>
                </a:solidFill>
              </a:rPr>
              <a:t>учителей</a:t>
            </a:r>
            <a:r>
              <a:rPr lang="ru-RU" sz="36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1" y="5889926"/>
            <a:ext cx="798195" cy="798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2" y="3483163"/>
            <a:ext cx="4694725" cy="312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1" y="3750884"/>
            <a:ext cx="4292750" cy="28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829" y="284794"/>
            <a:ext cx="4131322" cy="304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2248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13748"/>
          <a:stretch/>
        </p:blipFill>
        <p:spPr bwMode="auto">
          <a:xfrm>
            <a:off x="1819835" y="170421"/>
            <a:ext cx="8629219" cy="536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1318" y="5602905"/>
            <a:ext cx="1075040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Лицеист – это звучит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гордо !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46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29" y="1025359"/>
            <a:ext cx="10785948" cy="1039427"/>
          </a:xfrm>
          <a:ln w="38100">
            <a:solidFill>
              <a:srgbClr val="C00000"/>
            </a:solidFill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Гимн лицея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026" name="Picture 2" descr="C:\Users\12\Desktop\Снимок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160" y="2411506"/>
            <a:ext cx="9490438" cy="42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Организаторы\Desktop\Афипский_лицей_значок - копи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" y="150199"/>
            <a:ext cx="2146702" cy="199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b="24264"/>
          <a:stretch/>
        </p:blipFill>
        <p:spPr>
          <a:xfrm>
            <a:off x="8722659" y="150200"/>
            <a:ext cx="3355849" cy="205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7.  Гимн лицея выш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4343" y="339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s://i.ytimg.com/vi/gBPP_n12zdA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233" t="8782" r="33312" b="18034"/>
          <a:stretch>
            <a:fillRect/>
          </a:stretch>
        </p:blipFill>
        <p:spPr bwMode="auto">
          <a:xfrm>
            <a:off x="3559629" y="155037"/>
            <a:ext cx="8632371" cy="4843806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5801476" y="2913113"/>
            <a:ext cx="2208245" cy="550247"/>
          </a:xfrm>
          <a:prstGeom prst="rightArrow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b="1" dirty="0"/>
              <a:t>пгт АФИПСКИЙ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2024" y="1981199"/>
            <a:ext cx="3247863" cy="1730831"/>
          </a:xfrm>
          <a:solidFill>
            <a:srgbClr val="66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0" dirty="0">
                <a:solidFill>
                  <a:srgbClr val="004F8A"/>
                </a:solidFill>
                <a:latin typeface="Arial Black" panose="020B0A04020102020204" pitchFamily="34" charset="0"/>
              </a:rPr>
              <a:t>1974 год</a:t>
            </a:r>
            <a:br>
              <a:rPr lang="ru-RU" sz="2800" b="1" i="0" dirty="0">
                <a:solidFill>
                  <a:srgbClr val="004F8A"/>
                </a:solidFill>
                <a:latin typeface="Arial Black" panose="020B0A04020102020204" pitchFamily="34" charset="0"/>
              </a:rPr>
            </a:br>
            <a:r>
              <a:rPr lang="ru-RU" sz="2800" b="1" i="0" dirty="0">
                <a:solidFill>
                  <a:srgbClr val="004F8A"/>
                </a:solidFill>
                <a:latin typeface="Arial Black" panose="020B0A04020102020204" pitchFamily="34" charset="0"/>
              </a:rPr>
              <a:t>основания</a:t>
            </a:r>
            <a:br>
              <a:rPr lang="ru-RU" sz="2800" b="1" i="0" dirty="0">
                <a:solidFill>
                  <a:srgbClr val="004F8A"/>
                </a:solidFill>
                <a:latin typeface="Arial Black" panose="020B0A04020102020204" pitchFamily="34" charset="0"/>
              </a:rPr>
            </a:br>
            <a:r>
              <a:rPr lang="ru-RU" sz="2800" b="1" i="0" dirty="0">
                <a:solidFill>
                  <a:srgbClr val="004F8A"/>
                </a:solidFill>
                <a:latin typeface="Arial Black" panose="020B0A04020102020204" pitchFamily="34" charset="0"/>
              </a:rPr>
              <a:t> ЛИЦЕЯ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16086" y="3102427"/>
            <a:ext cx="2264228" cy="1164771"/>
          </a:xfrm>
          <a:prstGeom prst="rect">
            <a:avLst/>
          </a:prstGeom>
          <a:solidFill>
            <a:srgbClr val="1B1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ЧЕРНОЕ МОРЕ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12028" y="957942"/>
            <a:ext cx="3058886" cy="1023257"/>
          </a:xfrm>
          <a:prstGeom prst="rect">
            <a:avLst/>
          </a:prstGeom>
          <a:solidFill>
            <a:srgbClr val="1B1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АЗОВСКОЕ МОРЕ</a:t>
            </a:r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0" b="28254"/>
          <a:stretch>
            <a:fillRect/>
          </a:stretch>
        </p:blipFill>
        <p:spPr>
          <a:xfrm>
            <a:off x="267896" y="4091637"/>
            <a:ext cx="5488292" cy="2593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50" y="4070597"/>
            <a:ext cx="2234536" cy="1675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98" y="4773290"/>
            <a:ext cx="2123728" cy="159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https://afipskiylicey.ru/data/imagegallery/15afca00-d995-85b2-33b9-49203dc4d253/e46979cf-0662-4463-5d03-37fb29b3aaf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72675" y="5182507"/>
            <a:ext cx="2219325" cy="147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0" y="47607"/>
            <a:ext cx="1867930" cy="18679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16086" y="-28627"/>
            <a:ext cx="8675914" cy="4558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Место расположения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2200275" y="250371"/>
            <a:ext cx="9382125" cy="44971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МАОУ </a:t>
            </a:r>
            <a:r>
              <a:rPr lang="ru-RU" sz="32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</a:t>
            </a:r>
            <a:r>
              <a:rPr lang="ru-RU" sz="3200" b="1" dirty="0" err="1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32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Афипского </a:t>
            </a: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3200" b="1" dirty="0" err="1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Д.И.Вишни</a:t>
            </a:r>
            <a:r>
              <a:rPr lang="ru-RU" sz="3200" b="1" dirty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01.09.2024г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endParaRPr lang="ru-RU" sz="3200" b="1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2336860" y="2065816"/>
            <a:ext cx="7195185" cy="490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CC3300"/>
                </a:solidFill>
                <a:latin typeface="+mj-lt"/>
              </a:rPr>
              <a:t>Количественный состав обучающихся</a:t>
            </a:r>
            <a:r>
              <a:rPr lang="ru-RU" sz="3600" b="1" dirty="0" smtClean="0">
                <a:solidFill>
                  <a:srgbClr val="CC3300"/>
                </a:solidFill>
                <a:latin typeface="+mj-lt"/>
              </a:rPr>
              <a:t>  </a:t>
            </a:r>
            <a:endParaRPr lang="ru-RU" sz="3600" dirty="0">
              <a:solidFill>
                <a:srgbClr val="CC3300"/>
              </a:solidFill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" y="0"/>
            <a:ext cx="1867930" cy="1867930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086021037"/>
              </p:ext>
            </p:extLst>
          </p:nvPr>
        </p:nvGraphicFramePr>
        <p:xfrm>
          <a:off x="886207" y="1909197"/>
          <a:ext cx="10696193" cy="5018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5" y="143435"/>
            <a:ext cx="9964600" cy="6639913"/>
          </a:xfrm>
        </p:spPr>
      </p:pic>
    </p:spTree>
    <p:extLst>
      <p:ext uri="{BB962C8B-B14F-4D97-AF65-F5344CB8AC3E}">
        <p14:creationId xmlns:p14="http://schemas.microsoft.com/office/powerpoint/2010/main" val="33366322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6">
            <a:extLst>
              <a:ext uri="{FF2B5EF4-FFF2-40B4-BE49-F238E27FC236}">
                <a16:creationId xmlns="" xmlns:a16="http://schemas.microsoft.com/office/drawing/2014/main" id="{C7572773-EFED-4240-886B-69624490C9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A1CA1AF-5204-432F-BD8E-57A786399A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E3D1EE3-433A-41E2-8487-E98B4F3EC6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0D43889-CB91-4677-AA9D-108C1AFB82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A50A65F-E0C2-4FEB-892C-03ACF95DA2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16" name="Straight Connector 12">
            <a:extLst>
              <a:ext uri="{FF2B5EF4-FFF2-40B4-BE49-F238E27FC236}">
                <a16:creationId xmlns="" xmlns:a16="http://schemas.microsoft.com/office/drawing/2014/main" id="{B3C176ED-7D6F-4F56-A1F8-9687B0C631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4">
            <a:extLst>
              <a:ext uri="{FF2B5EF4-FFF2-40B4-BE49-F238E27FC236}">
                <a16:creationId xmlns="" xmlns:a16="http://schemas.microsoft.com/office/drawing/2014/main" id="{E3AD4808-3E34-4EF9-81E6-DCDD9DD85E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540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="" xmlns:a16="http://schemas.microsoft.com/office/drawing/2014/main" id="{AB947366-3BF4-48C9-9DC5-ACC997949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7534656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innerShdw blurRad="88900" dist="254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8">
            <a:extLst>
              <a:ext uri="{FF2B5EF4-FFF2-40B4-BE49-F238E27FC236}">
                <a16:creationId xmlns="" xmlns:a16="http://schemas.microsoft.com/office/drawing/2014/main" id="{A2E1AA39-C5B0-4C69-970E-29EFDD1FDF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69264" y="938687"/>
            <a:ext cx="587959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46D681E-013F-4234-9C11-6AE6D8F8CB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69264" y="5854475"/>
            <a:ext cx="587959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17" y="2332589"/>
            <a:ext cx="6409207" cy="21837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Это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было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недавно</a:t>
            </a:r>
            <a:r>
              <a:rPr lang="en-US" sz="5400" b="1" dirty="0">
                <a:solidFill>
                  <a:srgbClr val="FF0000"/>
                </a:solidFill>
              </a:rPr>
              <a:t>…</a:t>
            </a:r>
            <a:br>
              <a:rPr lang="en-US" sz="5400" b="1" dirty="0">
                <a:solidFill>
                  <a:srgbClr val="FF0000"/>
                </a:solidFill>
              </a:rPr>
            </a:b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57" y="116541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93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1035" y="2005336"/>
            <a:ext cx="4688541" cy="188155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31 августа </a:t>
            </a:r>
            <a:r>
              <a:rPr lang="ru-RU" sz="5400" b="1" dirty="0" smtClean="0">
                <a:solidFill>
                  <a:srgbClr val="FF0000"/>
                </a:solidFill>
              </a:rPr>
              <a:t/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1974 </a:t>
            </a:r>
            <a:r>
              <a:rPr lang="ru-RU" sz="5400" b="1" dirty="0">
                <a:solidFill>
                  <a:srgbClr val="FF0000"/>
                </a:solidFill>
              </a:rPr>
              <a:t>года 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в </a:t>
            </a:r>
            <a:r>
              <a:rPr lang="ru-RU" sz="3200" b="1" dirty="0">
                <a:solidFill>
                  <a:schemeClr val="tx1"/>
                </a:solidFill>
              </a:rPr>
              <a:t>поселке Афипском состоялся митинг по случаю открытия школы-новостройки.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1" y="672353"/>
            <a:ext cx="7275853" cy="5103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"/>
            <a:ext cx="1244522" cy="12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00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A0FD21B8-15CD-4E95-815B-28757D24E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3AD5231-3431-47B0-BD59-2155B4FA38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53A435B-C9BF-453D-B10D-BACDD0F2ED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4481F9A7-5F03-415D-A29C-12BEC7A74F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EC0C003F-6786-4841-8C0A-CC67ABEE2F9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A00B7FC9-CA68-4DC7-8AF2-8D7D851A3AD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7B0068EF-BAC7-47F8-B5FC-C37F024B523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4B2E0C84-E3B5-41CC-B1D7-6DCAB9833C5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2" y="758954"/>
            <a:ext cx="6052764" cy="177481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tx1"/>
                </a:solidFill>
              </a:rPr>
              <a:t>директору ШКОЛЫ № 5 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Давиду </a:t>
            </a:r>
            <a:r>
              <a:rPr lang="ru-RU" sz="2400" b="1" dirty="0">
                <a:solidFill>
                  <a:schemeClr val="tx1"/>
                </a:solidFill>
              </a:rPr>
              <a:t>Исааковичу Вишне 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вручен </a:t>
            </a:r>
            <a:r>
              <a:rPr lang="ru-RU" sz="2400" b="1" dirty="0">
                <a:solidFill>
                  <a:schemeClr val="tx1"/>
                </a:solidFill>
              </a:rPr>
              <a:t>драгоценный ключ от новенького сверкающего здания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F1E87DC-4456-4E26-A953-BE93A3B19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138" y="1400927"/>
            <a:ext cx="5068014" cy="4696335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Давид Исаакович Вишня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,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заслуженный учитель Российской Федерации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Под его руководством </a:t>
            </a:r>
            <a:r>
              <a:rPr lang="ru-RU" sz="2800" u="sng" dirty="0">
                <a:solidFill>
                  <a:schemeClr val="tx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СОШ №5 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стала лучшей в Северском районе по учебным и спортивным показателям</a:t>
            </a:r>
            <a:r>
              <a:rPr lang="ru-RU" dirty="0">
                <a:solidFill>
                  <a:schemeClr val="accent1"/>
                </a:solidFill>
                <a:ea typeface="+mn-lt"/>
                <a:cs typeface="+mn-lt"/>
              </a:rPr>
              <a:t>. 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0428BAA-6E0C-4E00-B5CE-ECEFC59BA7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259"/>
          <a:stretch/>
        </p:blipFill>
        <p:spPr>
          <a:xfrm>
            <a:off x="971653" y="3153522"/>
            <a:ext cx="2540655" cy="277214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r="373" b="-4"/>
          <a:stretch/>
        </p:blipFill>
        <p:spPr>
          <a:xfrm>
            <a:off x="3837972" y="3153521"/>
            <a:ext cx="2554941" cy="2772149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06" y="1"/>
            <a:ext cx="1550894" cy="15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288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896</TotalTime>
  <Words>466</Words>
  <Application>Microsoft Office PowerPoint</Application>
  <PresentationFormat>Произвольный</PresentationFormat>
  <Paragraphs>83</Paragraphs>
  <Slides>37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Аптека</vt:lpstr>
      <vt:lpstr>ИСТОРИЯ АФИПСКОГО ЛИЦЕЯ </vt:lpstr>
      <vt:lpstr>Презентация PowerPoint</vt:lpstr>
      <vt:lpstr>ИСТОРИЧЕСКАЯ СПРАВКА об муниципальном автономном общеобразовательном учреждении лицей поселка городского типа Афипского муниципального образования Северский район имени заслуженного учителя РСФСР Вишни Давида Исааковича </vt:lpstr>
      <vt:lpstr>1974 год основания  ЛИЦЕЯ</vt:lpstr>
      <vt:lpstr>Презентация PowerPoint</vt:lpstr>
      <vt:lpstr>Презентация PowerPoint</vt:lpstr>
      <vt:lpstr>Это было недавно… </vt:lpstr>
      <vt:lpstr>31 августа  1974 года   в поселке Афипском состоялся митинг по случаю открытия школы-новостройки.</vt:lpstr>
      <vt:lpstr>директору ШКОЛЫ № 5   Давиду Исааковичу Вишне   вручен драгоценный ключ от новенького сверкающего здания </vt:lpstr>
      <vt:lpstr>СОШ № 5 посёлка Афипского всегда была очень спортивной</vt:lpstr>
      <vt:lpstr>В 1975 г. на всесоюзных соревнованиях по прыжкам на батуте абсолютным чемпионом среди юношей стал семиклассник Игорь Богачев, будущий чемпион мира</vt:lpstr>
      <vt:lpstr>Все эти годы баскетбольные, волейбольные и легкоатлетические команды занимают лидирующие места в районе. </vt:lpstr>
      <vt:lpstr>Выдающиеся лицеисты</vt:lpstr>
      <vt:lpstr>Школа № 5 была единственной, где каждый цех газобензинового завода был закреплен за отдельным классом</vt:lpstr>
      <vt:lpstr>с 1979 г.  для учеников 9-10-х классов вводится трудовое обучение в производственных цехах Афипского отделения «Сельхозтехники»</vt:lpstr>
      <vt:lpstr>В 1981 г.  школе №5 было вручено Красное знамя как лучшей школе района. </vt:lpstr>
      <vt:lpstr>   в 1987 г. школу возглавил новый директор  Владимир Петрович Брославец</vt:lpstr>
      <vt:lpstr>Под руководством В.П. Брославца школа № 5 была преобразована в лицей - первый в Краснодарском крае и единственный в России, расположенный в сельской местности</vt:lpstr>
      <vt:lpstr>Начиная с 1994 года выходит газета «Лицей»</vt:lpstr>
      <vt:lpstr>1 августа  2000 года  Афипский технический лицей был переименован  в муниципальную Афипскую гимназию. </vt:lpstr>
      <vt:lpstr>28 декабря 2006 года –  муниципальное общеобразовательное учреждение лицей поселка Афипского. </vt:lpstr>
      <vt:lpstr>В августе 2008г.  лицей стал финалистом конкурса  «Лучшие школы России»</vt:lpstr>
      <vt:lpstr>Наши дни… </vt:lpstr>
      <vt:lpstr>директор лицея Светлана Викторовна Пясть</vt:lpstr>
      <vt:lpstr>Лицеисты постоянные участники экологических акциях и субботников</vt:lpstr>
      <vt:lpstr>Пост № 1  у вечного огня поселка Афипского</vt:lpstr>
      <vt:lpstr>САМЫЙ МНОГОЧИСЛЕННЫЙ ОТРЯД  «ЮНЫХ ЖУКОВЦЕВ» в СЕВЕРСКОМ РАЙОНЕ</vt:lpstr>
      <vt:lpstr>Хор лицея постоянный участник различных смотров- конкурсов</vt:lpstr>
      <vt:lpstr>В лицее открыты классы казачьей направленности</vt:lpstr>
      <vt:lpstr>Воспитанники ЛИЦЕЯ являются победителями и призерами творческих конкурсов</vt:lpstr>
      <vt:lpstr>Команда лицея ЕЖЕГОДНО занимает призовые места в соревнованиях                               по баскетболу</vt:lpstr>
      <vt:lpstr>ученики лицея принимают участие в патриотических акциях</vt:lpstr>
      <vt:lpstr>Все желающие сдают нормы ГТО и получают свои заслуженные золотые, серебряные либо бронзовые значки «ГТО»</vt:lpstr>
      <vt:lpstr>Команда «лицеисты»  много лет является призером муниципального этапа школьной лиги КВН</vt:lpstr>
      <vt:lpstr>Презентация PowerPoint</vt:lpstr>
      <vt:lpstr>Презентация PowerPoint</vt:lpstr>
      <vt:lpstr>Гимн лицея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АФИПСКИЙ ЛИЦЕЙ</dc:title>
  <dc:creator>Пользователь Windows</dc:creator>
  <cp:lastModifiedBy>Ekeya</cp:lastModifiedBy>
  <cp:revision>277</cp:revision>
  <dcterms:created xsi:type="dcterms:W3CDTF">2019-10-16T16:16:50Z</dcterms:created>
  <dcterms:modified xsi:type="dcterms:W3CDTF">2025-01-06T14:59:31Z</dcterms:modified>
</cp:coreProperties>
</file>