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4" r:id="rId1"/>
  </p:sldMasterIdLst>
  <p:notesMasterIdLst>
    <p:notesMasterId r:id="rId12"/>
  </p:notesMasterIdLst>
  <p:sldIdLst>
    <p:sldId id="349" r:id="rId2"/>
    <p:sldId id="387" r:id="rId3"/>
    <p:sldId id="362" r:id="rId4"/>
    <p:sldId id="363" r:id="rId5"/>
    <p:sldId id="388" r:id="rId6"/>
    <p:sldId id="389" r:id="rId7"/>
    <p:sldId id="390" r:id="rId8"/>
    <p:sldId id="391" r:id="rId9"/>
    <p:sldId id="392" r:id="rId10"/>
    <p:sldId id="393" r:id="rId11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risa Okisheva" initials="LO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9900"/>
    <a:srgbClr val="07408B"/>
    <a:srgbClr val="66FF33"/>
    <a:srgbClr val="3C66AA"/>
    <a:srgbClr val="CC3300"/>
    <a:srgbClr val="685AA4"/>
    <a:srgbClr val="7C70B0"/>
    <a:srgbClr val="003300"/>
    <a:srgbClr val="5B83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48" autoAdjust="0"/>
    <p:restoredTop sz="94713" autoAdjust="0"/>
  </p:normalViewPr>
  <p:slideViewPr>
    <p:cSldViewPr snapToGrid="0">
      <p:cViewPr varScale="1">
        <p:scale>
          <a:sx n="80" d="100"/>
          <a:sy n="80" d="100"/>
        </p:scale>
        <p:origin x="-730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 smtClean="0">
                <a:solidFill>
                  <a:schemeClr val="tx1"/>
                </a:solidFill>
              </a:rPr>
              <a:t>Средний балл по предмету</a:t>
            </a:r>
            <a:endParaRPr lang="ru-RU" b="1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4.2655989024099263E-2"/>
          <c:y val="9.1856743713487427E-2"/>
          <c:w val="0.9371419907738805"/>
          <c:h val="0.694632461264922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Лицей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Русский язык</c:v>
                </c:pt>
                <c:pt idx="1">
                  <c:v>Математика</c:v>
                </c:pt>
                <c:pt idx="2">
                  <c:v>Информатика</c:v>
                </c:pt>
                <c:pt idx="3">
                  <c:v>Химия</c:v>
                </c:pt>
                <c:pt idx="4">
                  <c:v>Биология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70.900000000000006</c:v>
                </c:pt>
                <c:pt idx="1">
                  <c:v>62.1</c:v>
                </c:pt>
                <c:pt idx="2">
                  <c:v>58.2</c:v>
                </c:pt>
                <c:pt idx="3">
                  <c:v>69.400000000000006</c:v>
                </c:pt>
                <c:pt idx="4">
                  <c:v>60.9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Район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Русский язык</c:v>
                </c:pt>
                <c:pt idx="1">
                  <c:v>Математика</c:v>
                </c:pt>
                <c:pt idx="2">
                  <c:v>Информатика</c:v>
                </c:pt>
                <c:pt idx="3">
                  <c:v>Химия</c:v>
                </c:pt>
                <c:pt idx="4">
                  <c:v>Биология</c:v>
                </c:pt>
              </c:strCache>
            </c:strRef>
          </c:cat>
          <c:val>
            <c:numRef>
              <c:f>Лист1!$C$2:$C$6</c:f>
              <c:numCache>
                <c:formatCode>0.0</c:formatCode>
                <c:ptCount val="5"/>
                <c:pt idx="0">
                  <c:v>70</c:v>
                </c:pt>
                <c:pt idx="1">
                  <c:v>56.2</c:v>
                </c:pt>
                <c:pt idx="2">
                  <c:v>60</c:v>
                </c:pt>
                <c:pt idx="3">
                  <c:v>66.3</c:v>
                </c:pt>
                <c:pt idx="4">
                  <c:v>59.8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Край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Русский язык</c:v>
                </c:pt>
                <c:pt idx="1">
                  <c:v>Математика</c:v>
                </c:pt>
                <c:pt idx="2">
                  <c:v>Информатика</c:v>
                </c:pt>
                <c:pt idx="3">
                  <c:v>Химия</c:v>
                </c:pt>
                <c:pt idx="4">
                  <c:v>Биология</c:v>
                </c:pt>
              </c:strCache>
            </c:strRef>
          </c:cat>
          <c:val>
            <c:numRef>
              <c:f>Лист1!$D$2:$D$6</c:f>
              <c:numCache>
                <c:formatCode>0.0</c:formatCode>
                <c:ptCount val="5"/>
                <c:pt idx="0">
                  <c:v>71.099999999999994</c:v>
                </c:pt>
                <c:pt idx="1">
                  <c:v>55.6</c:v>
                </c:pt>
                <c:pt idx="2">
                  <c:v>59</c:v>
                </c:pt>
                <c:pt idx="3">
                  <c:v>61.9</c:v>
                </c:pt>
                <c:pt idx="4">
                  <c:v>52.6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7871744"/>
        <c:axId val="117873280"/>
      </c:barChart>
      <c:catAx>
        <c:axId val="117871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7873280"/>
        <c:crosses val="autoZero"/>
        <c:auto val="1"/>
        <c:lblAlgn val="ctr"/>
        <c:lblOffset val="100"/>
        <c:noMultiLvlLbl val="0"/>
      </c:catAx>
      <c:valAx>
        <c:axId val="117873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7871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473908873023801"/>
          <c:y val="0.93920776739690237"/>
          <c:w val="0.318606130688252"/>
          <c:h val="6.07922326030976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b="1" dirty="0" smtClean="0">
                <a:solidFill>
                  <a:schemeClr val="tx1"/>
                </a:solidFill>
              </a:rPr>
              <a:t>Средний балл по предмету</a:t>
            </a:r>
            <a:endParaRPr lang="ru-RU" b="1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Лицей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Русский язык</c:v>
                </c:pt>
                <c:pt idx="1">
                  <c:v>Математика</c:v>
                </c:pt>
                <c:pt idx="2">
                  <c:v>Информатика</c:v>
                </c:pt>
                <c:pt idx="3">
                  <c:v>Химия</c:v>
                </c:pt>
                <c:pt idx="4">
                  <c:v>Биология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24.8</c:v>
                </c:pt>
                <c:pt idx="1">
                  <c:v>17.2</c:v>
                </c:pt>
                <c:pt idx="2">
                  <c:v>11.2</c:v>
                </c:pt>
                <c:pt idx="3">
                  <c:v>23.1</c:v>
                </c:pt>
                <c:pt idx="4">
                  <c:v>34.200000000000003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Район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Русский язык</c:v>
                </c:pt>
                <c:pt idx="1">
                  <c:v>Математика</c:v>
                </c:pt>
                <c:pt idx="2">
                  <c:v>Информатика</c:v>
                </c:pt>
                <c:pt idx="3">
                  <c:v>Химия</c:v>
                </c:pt>
                <c:pt idx="4">
                  <c:v>Биология</c:v>
                </c:pt>
              </c:strCache>
            </c:strRef>
          </c:cat>
          <c:val>
            <c:numRef>
              <c:f>Лист1!$C$2:$C$6</c:f>
              <c:numCache>
                <c:formatCode>0.0</c:formatCode>
                <c:ptCount val="5"/>
                <c:pt idx="0">
                  <c:v>26</c:v>
                </c:pt>
                <c:pt idx="1">
                  <c:v>16.100000000000001</c:v>
                </c:pt>
                <c:pt idx="2">
                  <c:v>10.199999999999999</c:v>
                </c:pt>
                <c:pt idx="3">
                  <c:v>23.3</c:v>
                </c:pt>
                <c:pt idx="4">
                  <c:v>23.3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0129024"/>
        <c:axId val="120130560"/>
      </c:barChart>
      <c:catAx>
        <c:axId val="120129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0130560"/>
        <c:crosses val="autoZero"/>
        <c:auto val="1"/>
        <c:lblAlgn val="ctr"/>
        <c:lblOffset val="100"/>
        <c:noMultiLvlLbl val="0"/>
      </c:catAx>
      <c:valAx>
        <c:axId val="120130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0129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466345573774124"/>
          <c:y val="0.89181952814557397"/>
          <c:w val="0.22585031924200968"/>
          <c:h val="6.34877432773733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58E2E1-9CF0-4D01-B786-350A4059D933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564DA-968B-4B7C-81F0-A47BD02E4A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170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5D9-A163-4E24-A894-F660D71DDEEE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511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5D9-A163-4E24-A894-F660D71DDEEE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351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5D9-A163-4E24-A894-F660D71DDEEE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449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5D9-A163-4E24-A894-F660D71DDEEE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419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5D9-A163-4E24-A894-F660D71DDEEE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198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5D9-A163-4E24-A894-F660D71DDEEE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601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5D9-A163-4E24-A894-F660D71DDEEE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991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5D9-A163-4E24-A894-F660D71DDEEE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285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5D9-A163-4E24-A894-F660D71DDEEE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734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5D9-A163-4E24-A894-F660D71DDEEE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561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5D9-A163-4E24-A894-F660D71DDEEE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708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1C5D9-A163-4E24-A894-F660D71DDEEE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050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2243" y="1771818"/>
            <a:ext cx="10172700" cy="533400"/>
          </a:xfrm>
        </p:spPr>
        <p:txBody>
          <a:bodyPr>
            <a:noAutofit/>
          </a:bodyPr>
          <a:lstStyle/>
          <a:p>
            <a:pPr lvl="0" algn="ctr"/>
            <a:r>
              <a:rPr lang="ru-RU" sz="4800" b="1" dirty="0">
                <a:solidFill>
                  <a:srgbClr val="FF0000"/>
                </a:solidFill>
              </a:rPr>
              <a:t>Результаты итоговой </a:t>
            </a:r>
            <a:r>
              <a:rPr lang="ru-RU" sz="4800" b="1" dirty="0" smtClean="0">
                <a:solidFill>
                  <a:srgbClr val="FF0000"/>
                </a:solidFill>
              </a:rPr>
              <a:t>аттестации обучающихся 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38" y="170588"/>
            <a:ext cx="1867930" cy="18679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3106" y="2723886"/>
            <a:ext cx="4643041" cy="3475289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2741599"/>
            <a:ext cx="4610100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3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73715" y="537705"/>
            <a:ext cx="5895975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Выпускники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лицея ежегодно показывают высокие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 экзаменах и получают за них высокие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баллы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2024 году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высокобальниками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стали учащиеся 11 "А" класса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Аллахвердова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Лиана-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химия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90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баллов, русский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язык 91 балл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Кузнецова Мария-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химия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93 балла</a:t>
            </a:r>
          </a:p>
          <a:p>
            <a:pPr algn="ctr"/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Сельгеева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Дарья-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русский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язык 97 баллов</a:t>
            </a:r>
          </a:p>
          <a:p>
            <a:pPr algn="ctr"/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Зюзев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Илья-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русский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язык 91 балл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Химченко Георгий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русский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язык 91 балл</a:t>
            </a: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Ребят подготовили к экзаменам учителя:</a:t>
            </a:r>
          </a:p>
          <a:p>
            <a:pPr algn="ctr"/>
            <a:endParaRPr lang="ru-RU" sz="2000" b="1" dirty="0" smtClean="0">
              <a:solidFill>
                <a:srgbClr val="009900"/>
              </a:solidFill>
              <a:latin typeface="Arial Black" pitchFamily="34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9900"/>
                </a:solidFill>
                <a:latin typeface="Arial Black" pitchFamily="34" charset="0"/>
                <a:cs typeface="Times New Roman" pitchFamily="18" charset="0"/>
              </a:rPr>
              <a:t>Скороходова </a:t>
            </a:r>
            <a:r>
              <a:rPr lang="ru-RU" sz="2000" b="1" dirty="0">
                <a:solidFill>
                  <a:srgbClr val="009900"/>
                </a:solidFill>
                <a:latin typeface="Arial Black" pitchFamily="34" charset="0"/>
                <a:cs typeface="Times New Roman" pitchFamily="18" charset="0"/>
              </a:rPr>
              <a:t>Тамара Ивановна </a:t>
            </a:r>
            <a:r>
              <a:rPr lang="ru-RU" sz="2000" b="1" dirty="0" smtClean="0">
                <a:solidFill>
                  <a:srgbClr val="009900"/>
                </a:solidFill>
                <a:latin typeface="Arial Black" pitchFamily="34" charset="0"/>
                <a:cs typeface="Times New Roman" pitchFamily="18" charset="0"/>
              </a:rPr>
              <a:t>           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учитель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химии</a:t>
            </a:r>
          </a:p>
          <a:p>
            <a:pPr algn="ctr"/>
            <a:endParaRPr lang="ru-RU" sz="2000" b="1" dirty="0" smtClean="0">
              <a:solidFill>
                <a:srgbClr val="009900"/>
              </a:solidFill>
              <a:latin typeface="Arial Black" pitchFamily="34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9900"/>
                </a:solidFill>
                <a:latin typeface="Arial Black" pitchFamily="34" charset="0"/>
                <a:cs typeface="Times New Roman" pitchFamily="18" charset="0"/>
              </a:rPr>
              <a:t>Дьяченко Елена Владимировна              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учитель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русского языка</a:t>
            </a:r>
          </a:p>
        </p:txBody>
      </p:sp>
      <p:pic>
        <p:nvPicPr>
          <p:cNvPr id="6146" name="Picture 2" descr="C:\Users\Ekeya\Downloads\file. (4)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3"/>
          <a:stretch/>
        </p:blipFill>
        <p:spPr bwMode="auto">
          <a:xfrm>
            <a:off x="0" y="20748"/>
            <a:ext cx="2025406" cy="276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Ekeya\Downloads\file. (7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36" y="2533650"/>
            <a:ext cx="1832579" cy="271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Ekeya\Downloads\file. (6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6025" y="-1"/>
            <a:ext cx="2085975" cy="327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Ekeya\Downloads\file. (5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2577716"/>
            <a:ext cx="1772522" cy="266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Ekeya\Downloads\file. (9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6" y="4400550"/>
            <a:ext cx="1594529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C:\Users\Ekeya\Downloads\file. (8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622972" y="4524375"/>
            <a:ext cx="1608146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027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530224"/>
            <a:ext cx="11544300" cy="5889625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sz="7000" dirty="0">
                <a:latin typeface="Times New Roman" pitchFamily="18" charset="0"/>
                <a:cs typeface="Times New Roman" pitchFamily="18" charset="0"/>
              </a:rPr>
              <a:t>В государственной итоговой </a:t>
            </a:r>
            <a:r>
              <a:rPr lang="ru-RU" sz="7000" dirty="0" smtClean="0">
                <a:latin typeface="Times New Roman" pitchFamily="18" charset="0"/>
                <a:cs typeface="Times New Roman" pitchFamily="18" charset="0"/>
              </a:rPr>
              <a:t>аттестации в 2023-2024 учебном году </a:t>
            </a:r>
            <a:r>
              <a:rPr lang="ru-RU" sz="7000" dirty="0">
                <a:latin typeface="Times New Roman" pitchFamily="18" charset="0"/>
                <a:cs typeface="Times New Roman" pitchFamily="18" charset="0"/>
              </a:rPr>
              <a:t>приняли участие 49 выпускников 11-х классов в форме ЕГЭ. </a:t>
            </a:r>
          </a:p>
          <a:p>
            <a:r>
              <a:rPr lang="ru-RU" sz="7000" dirty="0">
                <a:latin typeface="Times New Roman" pitchFamily="18" charset="0"/>
                <a:cs typeface="Times New Roman" pitchFamily="18" charset="0"/>
              </a:rPr>
              <a:t>ЕГЭ по математике профильного уровня выбрали для сдачи 33 обучающихся (67,3%). </a:t>
            </a:r>
          </a:p>
          <a:p>
            <a:r>
              <a:rPr lang="ru-RU" sz="7000" dirty="0">
                <a:latin typeface="Times New Roman" pitchFamily="18" charset="0"/>
                <a:cs typeface="Times New Roman" pitchFamily="18" charset="0"/>
              </a:rPr>
              <a:t>ЕГЭ по математике базового уровня выбрали для сдачи 16 обучающихся (32,7%) + 1 на пересдаче. </a:t>
            </a:r>
          </a:p>
          <a:p>
            <a:r>
              <a:rPr lang="ru-RU" sz="7000" dirty="0">
                <a:latin typeface="Times New Roman" pitchFamily="18" charset="0"/>
                <a:cs typeface="Times New Roman" pitchFamily="18" charset="0"/>
              </a:rPr>
              <a:t>ЕГЭ по русскому языку – 49 обучающихся.</a:t>
            </a:r>
          </a:p>
          <a:p>
            <a:r>
              <a:rPr lang="ru-RU" sz="7000" dirty="0">
                <a:latin typeface="Times New Roman" pitchFamily="18" charset="0"/>
                <a:cs typeface="Times New Roman" pitchFamily="18" charset="0"/>
              </a:rPr>
              <a:t>ЕГЭ по выбору сдавали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1438275">
              <a:buFont typeface="Wingdings" pitchFamily="2" charset="2"/>
              <a:buChar char="v"/>
            </a:pP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физику 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– 9 чел. (18,4%, что на 10,5% больше, чем в 2023 г.);</a:t>
            </a:r>
          </a:p>
          <a:p>
            <a:pPr marL="1438275">
              <a:buFont typeface="Wingdings" pitchFamily="2" charset="2"/>
              <a:buChar char="v"/>
            </a:pP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химию 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– 10 чел. (20,4%, что на 3,3% меньше, чем в 2023 г.); </a:t>
            </a:r>
          </a:p>
          <a:p>
            <a:pPr marL="1438275">
              <a:buFont typeface="Wingdings" pitchFamily="2" charset="2"/>
              <a:buChar char="v"/>
            </a:pP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информатику 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– 11 чел. (22,4%, что на 3,9% меньше, чем в 2023 г); </a:t>
            </a:r>
          </a:p>
          <a:p>
            <a:pPr marL="1438275">
              <a:buFont typeface="Wingdings" pitchFamily="2" charset="2"/>
              <a:buChar char="v"/>
            </a:pP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биологию 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– 11 чел. (22,4%, что на 6,5% меньше, чем в 2023 г.); </a:t>
            </a:r>
          </a:p>
          <a:p>
            <a:pPr marL="1438275">
              <a:buFont typeface="Wingdings" pitchFamily="2" charset="2"/>
              <a:buChar char="v"/>
            </a:pP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обществознание 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– 15 чел. (30,6%, что на 6,9% больше чем в 2023 г.); </a:t>
            </a:r>
          </a:p>
          <a:p>
            <a:pPr marL="1438275">
              <a:buFont typeface="Wingdings" pitchFamily="2" charset="2"/>
              <a:buChar char="v"/>
            </a:pP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историю 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– 5 чел. (10,2%, что на 2,3% больше чем в 2023 г.); </a:t>
            </a:r>
          </a:p>
          <a:p>
            <a:pPr marL="1438275">
              <a:buFont typeface="Wingdings" pitchFamily="2" charset="2"/>
              <a:buChar char="v"/>
            </a:pP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литературу 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никто не выбрал, как и в 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2022 году;</a:t>
            </a:r>
            <a:endParaRPr lang="ru-RU" sz="5100" dirty="0">
              <a:latin typeface="Times New Roman" pitchFamily="18" charset="0"/>
              <a:cs typeface="Times New Roman" pitchFamily="18" charset="0"/>
            </a:endParaRPr>
          </a:p>
          <a:p>
            <a:pPr marL="1438275">
              <a:buFont typeface="Wingdings" pitchFamily="2" charset="2"/>
              <a:buChar char="v"/>
            </a:pP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географию 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– 2 чел. (4,1%, что на 4,1% больше чем в 2023 г.); </a:t>
            </a:r>
          </a:p>
          <a:p>
            <a:pPr marL="1438275">
              <a:buFont typeface="Wingdings" pitchFamily="2" charset="2"/>
              <a:buChar char="v"/>
            </a:pP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английский 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язык – 4 чел. (8,2%, что на 5% меньше, чем в 2023 г.).</a:t>
            </a:r>
          </a:p>
          <a:p>
            <a:pPr marL="1438275">
              <a:buFont typeface="Wingdings" pitchFamily="2" charset="2"/>
              <a:buChar char="v"/>
            </a:pPr>
            <a:endParaRPr lang="ru-RU" dirty="0"/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8850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4192" y="137478"/>
            <a:ext cx="9956800" cy="69691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ЕГЭ-2024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9979768"/>
              </p:ext>
            </p:extLst>
          </p:nvPr>
        </p:nvGraphicFramePr>
        <p:xfrm>
          <a:off x="1162050" y="1009650"/>
          <a:ext cx="10058400" cy="4429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95248" y="5557123"/>
            <a:ext cx="119348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 результатам итоговой аттестации за курс средней общей школы  7 обучающихся (14,3%) получили аттестаты о среднем общем образовании с отличием и медали «За особые успехи в учении», 21 обучающихся (42,9%, что на  5,8 % меньше, чем в прошлом году) окончили лицей на «4» и «5», с удовлетворительными оценками – 28 обучающихся (57,1%, что на 13,5% больше, чем в 2023 году), с одной «3» в аттестате 5 выпускников – 7,7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%.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903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2208" y="210630"/>
            <a:ext cx="9956800" cy="58261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ОГЭ-2024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6496942"/>
              </p:ext>
            </p:extLst>
          </p:nvPr>
        </p:nvGraphicFramePr>
        <p:xfrm>
          <a:off x="1724025" y="1866900"/>
          <a:ext cx="9382124" cy="340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628775" y="5547836"/>
            <a:ext cx="9372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 Black" pitchFamily="34" charset="0"/>
              </a:rPr>
              <a:t>По результатам итоговой аттестации по образовательным программам основного общего образования 6 обучающихся получили аттестаты об основном общем образовании с отличием (это составило 3,5</a:t>
            </a:r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%,)</a:t>
            </a:r>
            <a:endParaRPr lang="ru-RU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28850" y="951726"/>
            <a:ext cx="79152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8000"/>
                </a:solidFill>
              </a:rPr>
              <a:t>В государственной итоговой аттестации приняли участие 174 обучающихся 9-х классов. Из них 164 - в форме ОГЭ и 10 - в форме ГВЭ. </a:t>
            </a:r>
          </a:p>
        </p:txBody>
      </p:sp>
    </p:spTree>
    <p:extLst>
      <p:ext uri="{BB962C8B-B14F-4D97-AF65-F5344CB8AC3E}">
        <p14:creationId xmlns:p14="http://schemas.microsoft.com/office/powerpoint/2010/main" val="403530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keya\AppData\Local\Temp\b534f356-a2c4-4d44-a2e8-8dca17c87d6c_Attachments_uvr.5-8@yandex.ru_2025-01-06_19-01-59.zip.d6c\file.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1601"/>
            <a:ext cx="10134599" cy="675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834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keya\AppData\Local\Temp\247615dc-6cfe-4fc9-abc0-a65776dd77bd_Attachments_uvr.5-8@yandex.ru_2025-01-06_19-01-59.zip.7bd\file.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47602"/>
            <a:ext cx="10207623" cy="681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128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Ekeya\Downloads\file.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49" y="0"/>
            <a:ext cx="9051924" cy="678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669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4" y="1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7567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Ekeya\Downloads\file.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72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5394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3305</TotalTime>
  <Words>456</Words>
  <Application>Microsoft Office PowerPoint</Application>
  <PresentationFormat>Произвольный</PresentationFormat>
  <Paragraphs>35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Результаты итоговой аттестации обучающихся </vt:lpstr>
      <vt:lpstr>Презентация PowerPoint</vt:lpstr>
      <vt:lpstr>Результаты ЕГЭ-2024</vt:lpstr>
      <vt:lpstr>Результаты ОГЭ-2024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Преодоление школьной неуспешности, как фактор повышения качества знаний обучающихся</dc:title>
  <dc:creator>Заместитель директор</dc:creator>
  <cp:lastModifiedBy>Ekeya</cp:lastModifiedBy>
  <cp:revision>487</cp:revision>
  <cp:lastPrinted>2023-10-13T09:44:17Z</cp:lastPrinted>
  <dcterms:created xsi:type="dcterms:W3CDTF">2022-03-17T05:42:20Z</dcterms:created>
  <dcterms:modified xsi:type="dcterms:W3CDTF">2025-02-12T11:52:49Z</dcterms:modified>
</cp:coreProperties>
</file>