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67" r:id="rId4"/>
    <p:sldId id="269" r:id="rId5"/>
    <p:sldId id="271" r:id="rId6"/>
    <p:sldId id="275" r:id="rId7"/>
    <p:sldId id="273" r:id="rId8"/>
    <p:sldId id="270" r:id="rId9"/>
    <p:sldId id="272" r:id="rId10"/>
    <p:sldId id="276" r:id="rId11"/>
    <p:sldId id="280" r:id="rId12"/>
    <p:sldId id="281" r:id="rId13"/>
    <p:sldId id="284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20B3756-5773-4AD9-8978-EBC69B49787D}">
          <p14:sldIdLst>
            <p14:sldId id="256"/>
            <p14:sldId id="278"/>
            <p14:sldId id="267"/>
            <p14:sldId id="269"/>
            <p14:sldId id="271"/>
            <p14:sldId id="275"/>
            <p14:sldId id="273"/>
            <p14:sldId id="270"/>
            <p14:sldId id="272"/>
            <p14:sldId id="276"/>
          </p14:sldIdLst>
        </p14:section>
        <p14:section name="Раздел без заголовка" id="{9F7D2008-57AF-4760-A014-2D23B17A6B73}">
          <p14:sldIdLst>
            <p14:sldId id="280"/>
            <p14:sldId id="281"/>
            <p14:sldId id="28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3366CC"/>
    <a:srgbClr val="0033CC"/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70" autoAdjust="0"/>
    <p:restoredTop sz="94660"/>
  </p:normalViewPr>
  <p:slideViewPr>
    <p:cSldViewPr snapToGrid="0">
      <p:cViewPr varScale="1">
        <p:scale>
          <a:sx n="71" d="100"/>
          <a:sy n="71" d="100"/>
        </p:scale>
        <p:origin x="-69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DE15A83-4818-4A47-A348-F4A9AFA9B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D04A-233C-4E8F-A10D-8C0D98297D7F}" type="datetimeFigureOut">
              <a:rPr lang="ru-RU" smtClean="0"/>
              <a:t>24.02.2024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CBBB980-E8FC-4067-86A7-1D4907ECF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7D01FB7-F1A8-433A-BC55-59C7C4008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FFB2-FA83-4A05-BBB4-8E512F12736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08FB03DB-2728-4350-BACD-52B9237E3137}"/>
              </a:ext>
            </a:extLst>
          </p:cNvPr>
          <p:cNvSpPr/>
          <p:nvPr userDrawn="1"/>
        </p:nvSpPr>
        <p:spPr>
          <a:xfrm>
            <a:off x="5891514" y="0"/>
            <a:ext cx="6300486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xmlns="" id="{FFA21717-33CB-400E-99B3-8F2D814A746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891213" cy="6858000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5F9860-E7AA-4B15-9EB5-DAA9259212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65134" y="136525"/>
            <a:ext cx="5953246" cy="2387600"/>
          </a:xfrm>
        </p:spPr>
        <p:txBody>
          <a:bodyPr anchor="b"/>
          <a:lstStyle>
            <a:lvl1pPr algn="ctr">
              <a:defRPr sz="60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370C7889-FEAE-4D81-9328-48F835D920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3602038"/>
            <a:ext cx="5953246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9473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43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A0DFF78-39D7-4937-98E8-F57FB15C4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95237F67-7887-4F79-9086-2D4E7C41D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D04A-233C-4E8F-A10D-8C0D98297D7F}" type="datetimeFigureOut">
              <a:rPr lang="ru-RU" smtClean="0"/>
              <a:t>24.02.2024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1E47127-0BAA-48A8-B6F8-8F7AF2B64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14E152EC-92EC-47F8-8905-AEB3824F3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FFB2-FA83-4A05-BBB4-8E512F127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86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9B0B3EC-B4DF-48E5-8D49-912B3B562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9577FBE-9365-476D-A0C7-B0BFE240C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68A4208-4596-4570-8A48-D601F1ED5F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4768763-5A91-4409-893B-F87ABA4DA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D04A-233C-4E8F-A10D-8C0D98297D7F}" type="datetimeFigureOut">
              <a:rPr lang="ru-RU" smtClean="0"/>
              <a:t>24.02.2024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AAE3A2D-50DE-4F80-84DB-FD3E13A59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922462E-A153-40EE-9FBF-CE14C9F97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FFB2-FA83-4A05-BBB4-8E512F127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73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99F8B33-EE05-426A-BB94-37FC47554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0DB95E92-26F9-42A7-9612-E965D17A17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64C2F5B-A1B9-4449-A41D-B55E31C6B2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29C5F5A-F6A2-4FBA-845D-97A93F28F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D04A-233C-4E8F-A10D-8C0D98297D7F}" type="datetimeFigureOut">
              <a:rPr lang="ru-RU" smtClean="0"/>
              <a:t>24.02.2024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34B308A-38D5-4D17-AF8B-1EE105306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076F7CB-AC52-43B4-AD6D-AD433BBEB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FFB2-FA83-4A05-BBB4-8E512F127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90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3E0C11-F975-45E8-BA3E-55FFB4BA5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A29AAF6-AF28-4EC4-920C-E10415C7FB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8C4C7B9-CAC3-42EE-A8E2-0F73AF396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D04A-233C-4E8F-A10D-8C0D98297D7F}" type="datetimeFigureOut">
              <a:rPr lang="ru-RU" smtClean="0"/>
              <a:t>24.02.2024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BDBA44D-A820-4823-89E3-9F96458DE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A0E0266-68E3-4D86-9523-1E4C2F30E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FFB2-FA83-4A05-BBB4-8E512F127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29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298C4361-FBF7-455B-A690-B29413D343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C6B34A3-84EB-40F7-AF48-61C84CD741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786928E-2BDC-46DC-A8FE-6610F8187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D04A-233C-4E8F-A10D-8C0D98297D7F}" type="datetimeFigureOut">
              <a:rPr lang="ru-RU" smtClean="0"/>
              <a:t>24.02.2024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32EE9B7-51BC-4834-A25D-F8B9C6BE1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4B9BC63-6A65-46A2-85DF-3D18833C6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FFB2-FA83-4A05-BBB4-8E512F127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60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D3E4AB-007C-48CF-8A3A-B64245858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69C0369-AC97-4306-8FA4-D63F6C1534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0393BF6-30A5-4619-86E0-C6FCAD4F0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D04A-233C-4E8F-A10D-8C0D98297D7F}" type="datetimeFigureOut">
              <a:rPr lang="ru-RU" smtClean="0"/>
              <a:t>24.02.2024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849F7F8-0AD7-426E-B538-B6DB07F9B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6050621-D5FD-43FC-ADA7-81BAB7DC0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FFB2-FA83-4A05-BBB4-8E512F12736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Фигура, имеющая форму буквы L 6">
            <a:extLst>
              <a:ext uri="{FF2B5EF4-FFF2-40B4-BE49-F238E27FC236}">
                <a16:creationId xmlns:a16="http://schemas.microsoft.com/office/drawing/2014/main" xmlns="" id="{2A4BBBCF-31DF-4475-9E88-8F57A3B2C09E}"/>
              </a:ext>
            </a:extLst>
          </p:cNvPr>
          <p:cNvSpPr/>
          <p:nvPr userDrawn="1"/>
        </p:nvSpPr>
        <p:spPr>
          <a:xfrm>
            <a:off x="0" y="5428527"/>
            <a:ext cx="1018572" cy="1429473"/>
          </a:xfrm>
          <a:prstGeom prst="corner">
            <a:avLst>
              <a:gd name="adj1" fmla="val 21815"/>
              <a:gd name="adj2" fmla="val 2209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Фигура, имеющая форму буквы L 7">
            <a:extLst>
              <a:ext uri="{FF2B5EF4-FFF2-40B4-BE49-F238E27FC236}">
                <a16:creationId xmlns:a16="http://schemas.microsoft.com/office/drawing/2014/main" xmlns="" id="{344C342A-AFC3-4328-946C-6882274610AA}"/>
              </a:ext>
            </a:extLst>
          </p:cNvPr>
          <p:cNvSpPr/>
          <p:nvPr userDrawn="1"/>
        </p:nvSpPr>
        <p:spPr>
          <a:xfrm rot="10800000">
            <a:off x="11173428" y="0"/>
            <a:ext cx="1018572" cy="1429473"/>
          </a:xfrm>
          <a:prstGeom prst="corner">
            <a:avLst>
              <a:gd name="adj1" fmla="val 21815"/>
              <a:gd name="adj2" fmla="val 2209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Фигура, имеющая форму буквы L 8">
            <a:extLst>
              <a:ext uri="{FF2B5EF4-FFF2-40B4-BE49-F238E27FC236}">
                <a16:creationId xmlns:a16="http://schemas.microsoft.com/office/drawing/2014/main" xmlns="" id="{61889BE7-1BC9-4DB5-9627-64C2ABFE345C}"/>
              </a:ext>
            </a:extLst>
          </p:cNvPr>
          <p:cNvSpPr/>
          <p:nvPr userDrawn="1"/>
        </p:nvSpPr>
        <p:spPr>
          <a:xfrm rot="16200000">
            <a:off x="10987271" y="5613903"/>
            <a:ext cx="1429473" cy="1057153"/>
          </a:xfrm>
          <a:prstGeom prst="corner">
            <a:avLst>
              <a:gd name="adj1" fmla="val 21815"/>
              <a:gd name="adj2" fmla="val 2209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Фигура, имеющая форму буквы L 9">
            <a:extLst>
              <a:ext uri="{FF2B5EF4-FFF2-40B4-BE49-F238E27FC236}">
                <a16:creationId xmlns:a16="http://schemas.microsoft.com/office/drawing/2014/main" xmlns="" id="{D7E3AD0D-FD9E-447A-BC7C-9DFB2452477E}"/>
              </a:ext>
            </a:extLst>
          </p:cNvPr>
          <p:cNvSpPr/>
          <p:nvPr userDrawn="1"/>
        </p:nvSpPr>
        <p:spPr>
          <a:xfrm rot="5400000">
            <a:off x="-186160" y="186160"/>
            <a:ext cx="1429473" cy="1057153"/>
          </a:xfrm>
          <a:prstGeom prst="corner">
            <a:avLst>
              <a:gd name="adj1" fmla="val 21815"/>
              <a:gd name="adj2" fmla="val 2209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82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086CDA-E4D9-4680-9160-749F6D68D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5441D36-FD8D-467A-9F0C-C15D03101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EB013D4-5D6D-4F16-B92B-DCDC02203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D04A-233C-4E8F-A10D-8C0D98297D7F}" type="datetimeFigureOut">
              <a:rPr lang="ru-RU" smtClean="0"/>
              <a:t>24.02.2024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D8A6D1C-C5C1-4F42-A25A-D272BE54D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C91FEAB-E3DA-4A2A-B748-4B754A11F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FFB2-FA83-4A05-BBB4-8E512F127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32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B0B63CB-98F7-4FD2-AE6A-A9D1D0BBD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C07B4AB-69EB-4069-9839-993D2E79C3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2A4005B-2E7F-4189-B96D-CAEFC1F367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87EA7BC-84F9-4F7B-8CAB-E2239A3A0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D04A-233C-4E8F-A10D-8C0D98297D7F}" type="datetimeFigureOut">
              <a:rPr lang="ru-RU" smtClean="0"/>
              <a:t>24.02.2024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64A9B47-FDE3-4CE0-81AF-A83E6641E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B2AFF76-4729-4763-A734-414D60FEC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FFB2-FA83-4A05-BBB4-8E512F127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96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C7A0613-0D99-4D1A-B35E-69F2AE2E9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9161D37-3665-4485-9C81-A0284C59B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E66577C-7E72-4461-97F1-2EFF35D06E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E8327E4B-ABF3-4BBF-87D0-979FF17CE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7C838068-9821-41C4-A10F-9F910F9206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FAAFDDEA-5124-47FD-B4EF-22941F87F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D04A-233C-4E8F-A10D-8C0D98297D7F}" type="datetimeFigureOut">
              <a:rPr lang="ru-RU" smtClean="0"/>
              <a:t>24.02.2024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88D7621D-5914-4DCC-8B50-376C51D37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B0F9F542-2397-4C5D-B9B4-43036BE79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FFB2-FA83-4A05-BBB4-8E512F127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16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B741AA3-DEB8-4E03-B716-EE5AD8A3E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47B8DF54-7B63-463D-A705-C0CD820F6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D04A-233C-4E8F-A10D-8C0D98297D7F}" type="datetimeFigureOut">
              <a:rPr lang="ru-RU" smtClean="0"/>
              <a:t>24.02.2024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8FE19A30-CCCE-4D0F-A5EA-2694C83C5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B863358-8F31-42DB-A75E-2CC034FE6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FFB2-FA83-4A05-BBB4-8E512F127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76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>
            <a:extLst>
              <a:ext uri="{FF2B5EF4-FFF2-40B4-BE49-F238E27FC236}">
                <a16:creationId xmlns:a16="http://schemas.microsoft.com/office/drawing/2014/main" xmlns="" id="{5D96FC90-666A-41D8-AC3D-8F635019BDF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44142" cy="34290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Рисунок 5">
            <a:extLst>
              <a:ext uri="{FF2B5EF4-FFF2-40B4-BE49-F238E27FC236}">
                <a16:creationId xmlns:a16="http://schemas.microsoft.com/office/drawing/2014/main" xmlns="" id="{477A18B6-7186-4923-A2C6-B06CC71BFC9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51858" y="3429000"/>
            <a:ext cx="3044142" cy="3429000"/>
          </a:xfrm>
        </p:spPr>
        <p:txBody>
          <a:bodyPr/>
          <a:lstStyle/>
          <a:p>
            <a:endParaRPr lang="ru-RU"/>
          </a:p>
        </p:txBody>
      </p:sp>
      <p:sp>
        <p:nvSpPr>
          <p:cNvPr id="8" name="Рисунок 5">
            <a:extLst>
              <a:ext uri="{FF2B5EF4-FFF2-40B4-BE49-F238E27FC236}">
                <a16:creationId xmlns:a16="http://schemas.microsoft.com/office/drawing/2014/main" xmlns="" id="{75DAD50F-D376-4968-9022-8740455F483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3044142" cy="3429000"/>
          </a:xfrm>
        </p:spPr>
        <p:txBody>
          <a:bodyPr/>
          <a:lstStyle/>
          <a:p>
            <a:endParaRPr lang="ru-RU"/>
          </a:p>
        </p:txBody>
      </p:sp>
      <p:sp>
        <p:nvSpPr>
          <p:cNvPr id="9" name="Рисунок 5">
            <a:extLst>
              <a:ext uri="{FF2B5EF4-FFF2-40B4-BE49-F238E27FC236}">
                <a16:creationId xmlns:a16="http://schemas.microsoft.com/office/drawing/2014/main" xmlns="" id="{C77762DE-954C-4411-AB2A-49A43212FD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7858" y="3429000"/>
            <a:ext cx="3044142" cy="3429000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xmlns="" id="{075DF8B3-B61E-42DF-9749-0A9A8505A4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1175" y="-6906"/>
            <a:ext cx="3036888" cy="3429000"/>
          </a:xfrm>
          <a:solidFill>
            <a:schemeClr val="accent6"/>
          </a:solidFill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xmlns="" id="{320D08EE-D804-40FB-AE7E-CEE254F635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88063" y="3430929"/>
            <a:ext cx="3036888" cy="342900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xmlns="" id="{02F63D49-B812-486B-B5E6-9C030000DC8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-22907" y="3429000"/>
            <a:ext cx="3036888" cy="342900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xmlns="" id="{28D52F32-A499-4CCC-A1BE-7EF779BE7B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24268" y="0"/>
            <a:ext cx="3036888" cy="3429000"/>
          </a:xfrm>
          <a:solidFill>
            <a:schemeClr val="accent6"/>
          </a:solidFill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6001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E5460A7A-40FB-40F9-9F01-826315E498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76479" y="474562"/>
            <a:ext cx="3079750" cy="2954438"/>
          </a:xfrm>
          <a:solidFill>
            <a:schemeClr val="accent6"/>
          </a:solidFill>
          <a:ln>
            <a:noFill/>
          </a:ln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200" indent="0" algn="r">
              <a:buNone/>
              <a:defRPr>
                <a:solidFill>
                  <a:schemeClr val="bg1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Текст 6">
            <a:extLst>
              <a:ext uri="{FF2B5EF4-FFF2-40B4-BE49-F238E27FC236}">
                <a16:creationId xmlns:a16="http://schemas.microsoft.com/office/drawing/2014/main" xmlns="" id="{4E0003B5-56A3-4F15-9E0F-FFAD95C293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6729" y="474562"/>
            <a:ext cx="3079750" cy="2954438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Текст 6">
            <a:extLst>
              <a:ext uri="{FF2B5EF4-FFF2-40B4-BE49-F238E27FC236}">
                <a16:creationId xmlns:a16="http://schemas.microsoft.com/office/drawing/2014/main" xmlns="" id="{F6F17BB5-1285-4C8E-A946-54AAA5C077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76479" y="3429000"/>
            <a:ext cx="3079750" cy="2954438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xmlns="" id="{213F24E3-9D87-431E-A109-DE113A1389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6729" y="3429000"/>
            <a:ext cx="3079750" cy="2954438"/>
          </a:xfrm>
          <a:solidFill>
            <a:schemeClr val="accent6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Текст 6">
            <a:extLst>
              <a:ext uri="{FF2B5EF4-FFF2-40B4-BE49-F238E27FC236}">
                <a16:creationId xmlns:a16="http://schemas.microsoft.com/office/drawing/2014/main" xmlns="" id="{64BCA4AD-2453-4D3A-A6F4-32B0C81B42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5771" y="1770926"/>
            <a:ext cx="4429768" cy="4612511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Заголовок 11">
            <a:extLst>
              <a:ext uri="{FF2B5EF4-FFF2-40B4-BE49-F238E27FC236}">
                <a16:creationId xmlns:a16="http://schemas.microsoft.com/office/drawing/2014/main" xmlns="" id="{D9592A19-466D-444B-BE3E-E2D807AEC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772" y="365125"/>
            <a:ext cx="4429768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38252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7FD8F8F2-4624-4188-A5F6-724E87741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5623" y="365125"/>
            <a:ext cx="52578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3593B03F-2009-4E1E-B76F-4E7AC53513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05623" y="1885950"/>
            <a:ext cx="5257800" cy="4468813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Текст 6">
            <a:extLst>
              <a:ext uri="{FF2B5EF4-FFF2-40B4-BE49-F238E27FC236}">
                <a16:creationId xmlns:a16="http://schemas.microsoft.com/office/drawing/2014/main" xmlns="" id="{F427EE61-8BDE-44DD-A358-2FAD275FBA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8577" y="1023846"/>
            <a:ext cx="4057891" cy="82279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xmlns="" id="{E85987E3-7190-47E0-9255-D36D3D11BF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8577" y="471164"/>
            <a:ext cx="3305175" cy="4286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2" name="Текст 6">
            <a:extLst>
              <a:ext uri="{FF2B5EF4-FFF2-40B4-BE49-F238E27FC236}">
                <a16:creationId xmlns:a16="http://schemas.microsoft.com/office/drawing/2014/main" xmlns="" id="{D3CB2DBF-86BD-4842-BD8D-ED74947211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7" y="5728474"/>
            <a:ext cx="4057891" cy="82279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xmlns="" id="{3743E8B6-7CBB-471E-A471-58E2B78D32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8577" y="5175792"/>
            <a:ext cx="3305175" cy="4286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4" name="Текст 6">
            <a:extLst>
              <a:ext uri="{FF2B5EF4-FFF2-40B4-BE49-F238E27FC236}">
                <a16:creationId xmlns:a16="http://schemas.microsoft.com/office/drawing/2014/main" xmlns="" id="{43700CC0-27A7-41CD-9023-C5A13EDC283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8577" y="4184064"/>
            <a:ext cx="4057891" cy="82279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xmlns="" id="{C7E1DB0A-9FF1-40B4-BDB5-AC63D121103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8577" y="3631382"/>
            <a:ext cx="3305175" cy="4286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6" name="Текст 6">
            <a:extLst>
              <a:ext uri="{FF2B5EF4-FFF2-40B4-BE49-F238E27FC236}">
                <a16:creationId xmlns:a16="http://schemas.microsoft.com/office/drawing/2014/main" xmlns="" id="{9D51BF41-F634-4D57-A637-FF8A0EC4BB1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8577" y="2558629"/>
            <a:ext cx="4057891" cy="82279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xmlns="" id="{A1A49660-1072-4AE0-8537-A7BC419F156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8577" y="2005947"/>
            <a:ext cx="3305175" cy="4286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graphicFrame>
        <p:nvGraphicFramePr>
          <p:cNvPr id="18" name="Таблица 18">
            <a:extLst>
              <a:ext uri="{FF2B5EF4-FFF2-40B4-BE49-F238E27FC236}">
                <a16:creationId xmlns:a16="http://schemas.microsoft.com/office/drawing/2014/main" xmlns="" id="{70B24C5F-4D3D-4415-A815-49971BABC57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75099799"/>
              </p:ext>
            </p:extLst>
          </p:nvPr>
        </p:nvGraphicFramePr>
        <p:xfrm>
          <a:off x="4745620" y="471163"/>
          <a:ext cx="1435261" cy="608010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35261">
                  <a:extLst>
                    <a:ext uri="{9D8B030D-6E8A-4147-A177-3AD203B41FA5}">
                      <a16:colId xmlns:a16="http://schemas.microsoft.com/office/drawing/2014/main" xmlns="" val="3484662148"/>
                    </a:ext>
                  </a:extLst>
                </a:gridCol>
              </a:tblGrid>
              <a:tr h="152002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22690842"/>
                  </a:ext>
                </a:extLst>
              </a:tr>
              <a:tr h="152002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97834754"/>
                  </a:ext>
                </a:extLst>
              </a:tr>
              <a:tr h="152002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21002084"/>
                  </a:ext>
                </a:extLst>
              </a:tr>
              <a:tr h="152002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38219575"/>
                  </a:ext>
                </a:extLst>
              </a:tr>
            </a:tbl>
          </a:graphicData>
        </a:graphic>
      </p:graphicFrame>
      <p:sp>
        <p:nvSpPr>
          <p:cNvPr id="20" name="Рисунок 19">
            <a:extLst>
              <a:ext uri="{FF2B5EF4-FFF2-40B4-BE49-F238E27FC236}">
                <a16:creationId xmlns:a16="http://schemas.microsoft.com/office/drawing/2014/main" xmlns="" id="{C502F727-D6EE-497C-A5B0-DE090ED4782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954326" y="696054"/>
            <a:ext cx="1029786" cy="11015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/>
          </a:p>
        </p:txBody>
      </p:sp>
      <p:sp>
        <p:nvSpPr>
          <p:cNvPr id="21" name="Рисунок 19">
            <a:extLst>
              <a:ext uri="{FF2B5EF4-FFF2-40B4-BE49-F238E27FC236}">
                <a16:creationId xmlns:a16="http://schemas.microsoft.com/office/drawing/2014/main" xmlns="" id="{0A240E27-AEFA-43F0-89FF-2A74A5D77D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942389" y="2199183"/>
            <a:ext cx="1029786" cy="11015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/>
          </a:p>
        </p:txBody>
      </p:sp>
      <p:sp>
        <p:nvSpPr>
          <p:cNvPr id="22" name="Рисунок 19">
            <a:extLst>
              <a:ext uri="{FF2B5EF4-FFF2-40B4-BE49-F238E27FC236}">
                <a16:creationId xmlns:a16="http://schemas.microsoft.com/office/drawing/2014/main" xmlns="" id="{27F5EEBF-34A9-48CF-83E0-D6D660A5179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942389" y="3739045"/>
            <a:ext cx="1029786" cy="11015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/>
          </a:p>
        </p:txBody>
      </p:sp>
      <p:sp>
        <p:nvSpPr>
          <p:cNvPr id="23" name="Рисунок 19">
            <a:extLst>
              <a:ext uri="{FF2B5EF4-FFF2-40B4-BE49-F238E27FC236}">
                <a16:creationId xmlns:a16="http://schemas.microsoft.com/office/drawing/2014/main" xmlns="" id="{190A3F46-C204-4178-985D-47AB747A32D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954326" y="5261562"/>
            <a:ext cx="1029786" cy="11015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800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presentation-creation.ru/" TargetMode="Externa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93177DD-DF81-4F80-A921-6C4F2C0AA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64B142D-96E1-400F-9902-09D8626B24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23BA0E2-FBA8-48E6-91B5-D882FB555D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BD04A-233C-4E8F-A10D-8C0D98297D7F}" type="datetimeFigureOut">
              <a:rPr lang="ru-RU" smtClean="0"/>
              <a:t>24.02.2024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9981118-B587-4460-83FC-ED85EF5E8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381D7A8-14B2-492F-9F61-6C741CF792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7FFB2-FA83-4A05-BBB4-8E512F127361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17"/>
            <a:extLst>
              <a:ext uri="{FF2B5EF4-FFF2-40B4-BE49-F238E27FC236}">
                <a16:creationId xmlns:a16="http://schemas.microsoft.com/office/drawing/2014/main" xmlns="" id="{DB681911-E539-4075-B5C8-107AF8BC28C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450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61" r:id="rId8"/>
    <p:sldLayoutId id="2147483655" r:id="rId9"/>
    <p:sldLayoutId id="2147483663" r:id="rId10"/>
    <p:sldLayoutId id="2147483662" r:id="rId11"/>
    <p:sldLayoutId id="2147483656" r:id="rId12"/>
    <p:sldLayoutId id="2147483657" r:id="rId13"/>
    <p:sldLayoutId id="2147483658" r:id="rId14"/>
    <p:sldLayoutId id="2147483659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Relationship Id="rId6" Type="http://schemas.microsoft.com/office/2007/relationships/hdphoto" Target="../media/hdphoto5.wdp"/><Relationship Id="rId5" Type="http://schemas.openxmlformats.org/officeDocument/2006/relationships/image" Target="../media/image34.jpeg"/><Relationship Id="rId10" Type="http://schemas.openxmlformats.org/officeDocument/2006/relationships/image" Target="../media/image37.png"/><Relationship Id="rId4" Type="http://schemas.microsoft.com/office/2007/relationships/hdphoto" Target="../media/hdphoto4.wdp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png"/><Relationship Id="rId11" Type="http://schemas.openxmlformats.org/officeDocument/2006/relationships/hyperlink" Target="https://vk.com/public215787920" TargetMode="External"/><Relationship Id="rId5" Type="http://schemas.openxmlformats.org/officeDocument/2006/relationships/image" Target="../media/image40.jpeg"/><Relationship Id="rId10" Type="http://schemas.openxmlformats.org/officeDocument/2006/relationships/image" Target="../media/image45.png"/><Relationship Id="rId4" Type="http://schemas.microsoft.com/office/2007/relationships/hdphoto" Target="../media/hdphoto7.wdp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5" Type="http://schemas.microsoft.com/office/2007/relationships/hdphoto" Target="../media/hdphoto8.wdp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Relationship Id="rId1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9742F0B-5640-44F2-AAAA-19FBC87FA4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83442" y="0"/>
            <a:ext cx="6308558" cy="6858000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</a:br>
            <a: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</a:br>
            <a: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</a:br>
            <a: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</a:br>
            <a: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                                                                                                                                              </a:t>
            </a:r>
            <a:b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</a:br>
            <a: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</a:br>
            <a: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</a:br>
            <a: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</a:br>
            <a: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</a:br>
            <a: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</a:br>
            <a: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</a:br>
            <a: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</a:br>
            <a: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</a:br>
            <a: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</a:br>
            <a: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</a:br>
            <a: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</a:br>
            <a: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</a:br>
            <a: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</a:br>
            <a: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</a:br>
            <a: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</a:br>
            <a: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</a:br>
            <a: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</a:br>
            <a: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                                                                                                                                                                     </a:t>
            </a:r>
            <a:b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</a:br>
            <a: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</a:br>
            <a: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</a:br>
            <a: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                                                                                                                        </a:t>
            </a:r>
            <a:b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</a:br>
            <a: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</a:br>
            <a: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</a:br>
            <a: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</a:br>
            <a: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</a:br>
            <a: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</a:br>
            <a: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</a:br>
            <a: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16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</a:br>
            <a:r>
              <a:rPr lang="ru-RU" sz="28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28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</a:br>
            <a:r>
              <a:rPr lang="ru-RU" sz="28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28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</a:br>
            <a:r>
              <a:rPr lang="ru-RU" sz="28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28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</a:br>
            <a:r>
              <a:rPr lang="ru-RU" sz="2800" dirty="0">
                <a:effectLst/>
                <a:latin typeface="Times New Roman"/>
                <a:ea typeface="Times New Roman"/>
              </a:rPr>
              <a:t/>
            </a:r>
            <a:br>
              <a:rPr lang="ru-RU" sz="2800" dirty="0">
                <a:effectLst/>
                <a:latin typeface="Times New Roman"/>
                <a:ea typeface="Times New Roman"/>
              </a:rPr>
            </a:br>
            <a:r>
              <a:rPr lang="ru-RU" sz="2800" dirty="0">
                <a:effectLst/>
                <a:latin typeface="Times New Roman"/>
                <a:ea typeface="Times New Roman"/>
              </a:rPr>
              <a:t/>
            </a:r>
            <a:br>
              <a:rPr lang="ru-RU" sz="2800" dirty="0">
                <a:effectLst/>
                <a:latin typeface="Times New Roman"/>
                <a:ea typeface="Times New Roman"/>
              </a:rPr>
            </a:br>
            <a:endParaRPr lang="ru-RU" sz="28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1026" name="Picture 2" descr="https://sun9-18.userapi.com/impg/JWA58OxMosDZvXvfyfebx5ZmXy7LN6oSqARZfw/wW9SCsGYjdE.jpg?size=807x807&amp;quality=95&amp;sign=bf86c0b24c9db991578b6ab2884089ae&amp;c_uniq_tag=KJczP7wpampEFBx6bOl1jGu-RjBdeuaRTrzKdJkbCjw&amp;type=album"/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9" t="15234" r="7049" b="11889"/>
          <a:stretch/>
        </p:blipFill>
        <p:spPr bwMode="auto">
          <a:xfrm>
            <a:off x="292769" y="2189750"/>
            <a:ext cx="6593305" cy="547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8231" y="146067"/>
            <a:ext cx="562676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СМОТР-КОНКУРС НА ЛУЧШУЮ ОРГАНИЗАЦИЮ РАБОТЫ ПО ПАТРИОТИЧЕСКОМУ ВОСПИТАНИЮ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НОМИНАЦИЯ: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«ЛУЧШИЙ ПРОЕКТ В СФЕРЕ ОБРАЗОВАНИЯ»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95833" y="146067"/>
            <a:ext cx="6296167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общеобразовательное учреждение начальная общеобразовательная школа № 7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художественно-эстетическим направлением г. Грязи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Грязинского муниципального района Липецкой области</a:t>
            </a:r>
          </a:p>
          <a:p>
            <a:pPr algn="ctr"/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</a:p>
          <a:p>
            <a:pPr algn="ctr"/>
            <a:r>
              <a:rPr 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«РОССИЯ </a:t>
            </a:r>
            <a:r>
              <a:rPr lang="ru-RU" sz="4000" b="1" dirty="0">
                <a:solidFill>
                  <a:schemeClr val="bg1"/>
                </a:solidFill>
              </a:rPr>
              <a:t>–</a:t>
            </a:r>
            <a:r>
              <a:rPr 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ЭТО МЫ!»</a:t>
            </a:r>
          </a:p>
          <a:p>
            <a:pPr algn="r"/>
            <a:endParaRPr lang="ru-RU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Участники проекта: педагоги,                     учащиеся, родители, социум</a:t>
            </a:r>
          </a:p>
          <a:p>
            <a:pPr algn="r"/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Сроки реализации:</a:t>
            </a:r>
          </a:p>
          <a:p>
            <a:pPr algn="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2022-2023г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440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kalix.club/uploads/posts/2022-12/1671664694_kalix-club-p-fon-dlya-prezentatsii-patriotizm-pinterest-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20" y="0"/>
            <a:ext cx="12262561" cy="692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247" y="1233676"/>
            <a:ext cx="3277810" cy="245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48644AC4-0E8A-3025-3EE9-E87E4E9EF0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629" r="10889" b="28463"/>
          <a:stretch/>
        </p:blipFill>
        <p:spPr bwMode="auto">
          <a:xfrm>
            <a:off x="298360" y="3996613"/>
            <a:ext cx="3789295" cy="237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778" y="2972821"/>
            <a:ext cx="3558445" cy="2668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033" y="4587056"/>
            <a:ext cx="2812263" cy="2109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61" y="743375"/>
            <a:ext cx="3672904" cy="24170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8361" y="23463"/>
            <a:ext cx="105749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/>
            <a:r>
              <a:rPr lang="ru-RU" sz="3200" b="1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Реализация проекта в рамках творческой деятельности</a:t>
            </a:r>
            <a:endParaRPr lang="ru-RU" sz="3200" dirty="0">
              <a:solidFill>
                <a:prstClr val="white"/>
              </a:solidFill>
              <a:latin typeface="Times New Roman"/>
              <a:ea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87886" y="743375"/>
            <a:ext cx="3258148" cy="203132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Участие в творческом конкурсе детских рисунков. Лучшие работы 12 учеников отправились на Всероссийский конкурс детских рисунков, посвященного 80-летию прорыва блокады Ленинграда.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8361" y="3247656"/>
            <a:ext cx="3537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Творческие  поэтические встречи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«Моя родина»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20778" y="5752110"/>
            <a:ext cx="43377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Выставка Детского творчества.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340 человек стали участниками выставки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24033" y="4122572"/>
            <a:ext cx="269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Концерт «Русь моя, Русь!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79223" y="587345"/>
            <a:ext cx="3605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Фестиваль «Народные танцы России</a:t>
            </a:r>
            <a:r>
              <a:rPr lang="ru-RU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08502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kalix.club/uploads/posts/2022-12/1671664694_kalix-club-p-fon-dlya-prezentatsii-patriotizm-pinterest-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62561" cy="692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12424" y="310064"/>
            <a:ext cx="105192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/>
                <a:ea typeface="Calibri"/>
              </a:rPr>
              <a:t>Предварительная  характеристика результатов проекта «Россия-это мы!»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3686" y="897948"/>
            <a:ext cx="699377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/>
                <a:ea typeface="Calibri"/>
                <a:cs typeface="Times New Roman"/>
              </a:rPr>
              <a:t>В проект были вовлечены более  410 человек. </a:t>
            </a:r>
          </a:p>
          <a:p>
            <a:pPr algn="just"/>
            <a:r>
              <a:rPr lang="ru-RU" dirty="0">
                <a:latin typeface="Times New Roman"/>
                <a:ea typeface="Calibri"/>
                <a:cs typeface="Times New Roman"/>
              </a:rPr>
              <a:t>Возросла  социальная активность родителей и детей.</a:t>
            </a:r>
          </a:p>
          <a:p>
            <a:pPr algn="just"/>
            <a:r>
              <a:rPr lang="ru-RU" dirty="0">
                <a:latin typeface="Times New Roman"/>
                <a:ea typeface="Calibri"/>
                <a:cs typeface="Times New Roman"/>
              </a:rPr>
              <a:t>Организована деятельность волонтёрского движения в школе. Проведено 37 мероприятий,  направленных на популяризацию патриотической деятельности.</a:t>
            </a:r>
          </a:p>
          <a:p>
            <a:pPr algn="just"/>
            <a:r>
              <a:rPr lang="ru-RU" dirty="0">
                <a:latin typeface="Times New Roman"/>
                <a:ea typeface="Calibri"/>
                <a:cs typeface="Times New Roman"/>
              </a:rPr>
              <a:t>390 человек (родителей, педагогов и детей) стали участниками</a:t>
            </a:r>
          </a:p>
          <a:p>
            <a:pPr algn="just"/>
            <a:r>
              <a:rPr lang="ru-RU" dirty="0">
                <a:latin typeface="Times New Roman"/>
                <a:ea typeface="Calibri"/>
                <a:cs typeface="Times New Roman"/>
              </a:rPr>
              <a:t> акции «Цветы памяти». Все обучающиеся школы приняли участие в акции «Письмо солдату» (передано 323письма, гуманитарная помощь участникам СВО). От солдат СВО получено12 видеообращении, 16 писем.</a:t>
            </a:r>
          </a:p>
          <a:p>
            <a:r>
              <a:rPr lang="ru-RU" dirty="0">
                <a:latin typeface="Times New Roman"/>
                <a:ea typeface="Calibri"/>
                <a:cs typeface="Times New Roman"/>
              </a:rPr>
              <a:t>Организованы встречи с волонтёрами межрегиональной группой помощи бойцам СВО «ZOV отважных сердец» и журналистами (интервью с журналистами)</a:t>
            </a:r>
          </a:p>
          <a:p>
            <a:r>
              <a:rPr lang="ru-RU" dirty="0">
                <a:latin typeface="Times New Roman"/>
                <a:ea typeface="Calibri"/>
                <a:cs typeface="Times New Roman"/>
              </a:rPr>
              <a:t>Увеличилась заинтересованность участия детей в конкурсах:</a:t>
            </a:r>
          </a:p>
          <a:p>
            <a:r>
              <a:rPr lang="ru-RU" dirty="0">
                <a:latin typeface="Times New Roman"/>
                <a:ea typeface="Calibri"/>
                <a:cs typeface="Times New Roman"/>
              </a:rPr>
              <a:t>54 грамоты- в дистанционных</a:t>
            </a:r>
          </a:p>
          <a:p>
            <a:r>
              <a:rPr lang="ru-RU" dirty="0">
                <a:latin typeface="Times New Roman"/>
                <a:ea typeface="Calibri"/>
                <a:cs typeface="Times New Roman"/>
              </a:rPr>
              <a:t>Всероссийских конкурсах</a:t>
            </a:r>
          </a:p>
          <a:p>
            <a:r>
              <a:rPr lang="ru-RU" dirty="0">
                <a:latin typeface="Times New Roman"/>
                <a:ea typeface="Calibri"/>
                <a:cs typeface="Times New Roman"/>
              </a:rPr>
              <a:t>32- грамоты  муниципального уровня</a:t>
            </a:r>
          </a:p>
          <a:p>
            <a:r>
              <a:rPr lang="ru-RU" dirty="0">
                <a:latin typeface="Times New Roman"/>
                <a:ea typeface="Calibri"/>
                <a:cs typeface="Times New Roman"/>
              </a:rPr>
              <a:t>13 грамот- регионального уровня</a:t>
            </a:r>
          </a:p>
          <a:p>
            <a:r>
              <a:rPr lang="ru-RU" dirty="0">
                <a:latin typeface="Times New Roman"/>
                <a:ea typeface="Calibri"/>
                <a:cs typeface="Times New Roman"/>
              </a:rPr>
              <a:t>3 грамоты- Всероссийского уровня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293" y="878878"/>
            <a:ext cx="4587064" cy="3038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47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kalix.club/uploads/posts/2022-12/1671664694_kalix-club-p-fon-dlya-prezentatsii-patriotizm-pinterest-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62561" cy="692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256068" y="1364776"/>
            <a:ext cx="6935931" cy="587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i="1" dirty="0">
                <a:latin typeface="Times New Roman"/>
                <a:ea typeface="Times New Roman"/>
                <a:cs typeface="Times New Roman"/>
              </a:rPr>
              <a:t>.</a:t>
            </a:r>
            <a:r>
              <a:rPr lang="ru-RU" sz="2400" b="1" i="1" dirty="0">
                <a:latin typeface="Times New Roman"/>
                <a:ea typeface="Calibri"/>
                <a:cs typeface="Times New Roman"/>
              </a:rPr>
              <a:t>  </a:t>
            </a:r>
            <a:endParaRPr lang="ru-RU" sz="2400" b="1" dirty="0">
              <a:ea typeface="Calibri"/>
              <a:cs typeface="Times New Roman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28" t="14925" r="47764" b="9791"/>
          <a:stretch/>
        </p:blipFill>
        <p:spPr bwMode="auto">
          <a:xfrm>
            <a:off x="7424382" y="370520"/>
            <a:ext cx="2326945" cy="38015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https://avatars.mds.yandex.net/i?id=5ab68474fecd0a470fc64767301f38a8b3dab985-10734598-images-thumbs&amp;n=1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77" y="307222"/>
            <a:ext cx="1612769" cy="113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3835" y="14834"/>
            <a:ext cx="48016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Пресса, СМИ,  Интернет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4"/>
          <a:stretch/>
        </p:blipFill>
        <p:spPr bwMode="auto">
          <a:xfrm>
            <a:off x="9580728" y="236323"/>
            <a:ext cx="2333767" cy="3775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3"/>
          <a:stretch/>
        </p:blipFill>
        <p:spPr bwMode="auto">
          <a:xfrm rot="5400000">
            <a:off x="7058009" y="3580536"/>
            <a:ext cx="3873814" cy="2758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668" y="3185793"/>
            <a:ext cx="1679332" cy="3548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276" y="874350"/>
            <a:ext cx="3264348" cy="4117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3" r="4182" b="5392"/>
          <a:stretch/>
        </p:blipFill>
        <p:spPr bwMode="auto">
          <a:xfrm rot="5400000">
            <a:off x="4784203" y="4092352"/>
            <a:ext cx="3113724" cy="2169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01386" y="1682975"/>
            <a:ext cx="42706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2022-2023 учебном году дополнило пространственную среду сообщество школы в социальной сети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Вконтакте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u="sng" dirty="0">
                <a:solidFill>
                  <a:srgbClr val="0563C1"/>
                </a:solidFill>
                <a:latin typeface="Times New Roman" pitchFamily="18" charset="0"/>
                <a:ea typeface="Calibri"/>
                <a:cs typeface="Times New Roman" pitchFamily="18" charset="0"/>
                <a:hlinkClick r:id="rId11"/>
              </a:rPr>
              <a:t>https://vk.com/public215787920</a:t>
            </a:r>
            <a:r>
              <a:rPr lang="ru-RU" u="sng" dirty="0">
                <a:solidFill>
                  <a:srgbClr val="0563C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Здесь регулярно публикуются новости  патриотической деятельности школы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ходе реализации проекта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«Россия- это мы!» количество подписчиков сообщества  увеличилось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65 человек.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За этот период было организовано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2 встречи с журналистами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Грязинских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известий» и одна встреча  с журналистом Информационного портала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LipetskMedia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80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kalix.club/uploads/posts/2022-12/1671664694_kalix-club-p-fon-dlya-prezentatsii-patriotizm-pinterest-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62561" cy="692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256068" y="1364776"/>
            <a:ext cx="6935931" cy="587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i="1" dirty="0">
                <a:latin typeface="Times New Roman"/>
                <a:ea typeface="Times New Roman"/>
                <a:cs typeface="Times New Roman"/>
              </a:rPr>
              <a:t>.</a:t>
            </a:r>
            <a:r>
              <a:rPr lang="ru-RU" sz="2400" b="1" i="1" dirty="0">
                <a:latin typeface="Times New Roman"/>
                <a:ea typeface="Calibri"/>
                <a:cs typeface="Times New Roman"/>
              </a:rPr>
              <a:t>  </a:t>
            </a:r>
            <a:endParaRPr lang="ru-RU" sz="2400" b="1" dirty="0">
              <a:ea typeface="Calibri"/>
              <a:cs typeface="Times New Roman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4440" y="27190"/>
            <a:ext cx="585212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j-ea" charset="0"/>
                <a:cs typeface="Times New Roman" pitchFamily="18" charset="0"/>
              </a:rPr>
              <a:t>Наши победы в конкурсах патриотической направленности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739" y="862491"/>
            <a:ext cx="2055947" cy="284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F:\2022-2023\Грамоты\всероссийские\декабрь Базовые национ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503" y="409248"/>
            <a:ext cx="1969403" cy="27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:\2022-2023\Грамоты\всероссийские\декабрь Базовые национ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654" y="55545"/>
            <a:ext cx="1889122" cy="261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F:\2022-2023\Грамоты\региональные\апрель Память сердц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387" y="2487369"/>
            <a:ext cx="2223174" cy="314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F:\2022-2023\Грамоты\региональные\апрель Память сердца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430" y="2837473"/>
            <a:ext cx="2156346" cy="304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F:\2022-2023\Грамоты\региональные\апрель Память сердца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095" y="3379677"/>
            <a:ext cx="2090924" cy="295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F:\2022-2023\Грамоты\региональные\апрель Память сердца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955" y="3611689"/>
            <a:ext cx="2156938" cy="304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F:\2022-2023\Грамоты\региональные\апрель Память сердца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423" y="122777"/>
            <a:ext cx="1757576" cy="248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F:\2022-2023\Грамоты\региональные\апрель Чернобыль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516" y="4038039"/>
            <a:ext cx="1982082" cy="280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F:\2022-2023\Грамоты\региональные\апрель Чернобыль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104" y="1184661"/>
            <a:ext cx="2012460" cy="284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951" y="4523802"/>
            <a:ext cx="1753049" cy="2478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03" y="862491"/>
            <a:ext cx="2875612" cy="262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440" y="3314867"/>
            <a:ext cx="38396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54 грамоты-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дистанционных</a:t>
            </a:r>
          </a:p>
          <a:p>
            <a:pPr lvl="0"/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Всероссийских конкурсах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32- грамоты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муниципального уровня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13 грамот-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регионального уровня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3 грамоты-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Всероссийского уровня</a:t>
            </a:r>
          </a:p>
        </p:txBody>
      </p:sp>
    </p:spTree>
    <p:extLst>
      <p:ext uri="{BB962C8B-B14F-4D97-AF65-F5344CB8AC3E}">
        <p14:creationId xmlns:p14="http://schemas.microsoft.com/office/powerpoint/2010/main" val="264680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kalix.club/uploads/posts/2022-12/1671664694_kalix-club-p-fon-dlya-prezentatsii-patriotizm-pinterest-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561" y="-25744"/>
            <a:ext cx="12262561" cy="692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256068" y="1364776"/>
            <a:ext cx="6935931" cy="587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i="1" dirty="0">
                <a:latin typeface="Times New Roman"/>
                <a:ea typeface="Times New Roman"/>
                <a:cs typeface="Times New Roman"/>
              </a:rPr>
              <a:t>.</a:t>
            </a:r>
            <a:r>
              <a:rPr lang="ru-RU" sz="2400" b="1" i="1" dirty="0">
                <a:latin typeface="Times New Roman"/>
                <a:ea typeface="Calibri"/>
                <a:cs typeface="Times New Roman"/>
              </a:rPr>
              <a:t>  </a:t>
            </a:r>
            <a:endParaRPr lang="ru-RU" sz="2400" b="1" dirty="0">
              <a:ea typeface="Calibri"/>
              <a:cs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941463" y="335495"/>
            <a:ext cx="638246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«Школа есть</a:t>
            </a:r>
          </a:p>
          <a:p>
            <a:r>
              <a:rPr lang="ru-RU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очаг духовности и нравственности,</a:t>
            </a:r>
          </a:p>
          <a:p>
            <a:r>
              <a:rPr lang="ru-RU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мастерская человечности, дарительница Света и</a:t>
            </a:r>
          </a:p>
          <a:p>
            <a:r>
              <a:rPr lang="ru-RU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мощи знаний»</a:t>
            </a:r>
            <a:endParaRPr lang="ru-RU" sz="4000" b="1" i="1" dirty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02" y="298993"/>
            <a:ext cx="5542443" cy="2909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2197" y="4330082"/>
            <a:ext cx="539974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Шалва Александрович </a:t>
            </a:r>
          </a:p>
          <a:p>
            <a:r>
              <a:rPr lang="ru-RU" sz="4000" b="1" i="1" dirty="0" err="1">
                <a:latin typeface="Times New Roman" pitchFamily="18" charset="0"/>
                <a:cs typeface="Times New Roman" pitchFamily="18" charset="0"/>
              </a:rPr>
              <a:t>Амонашвили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97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kalix.club/uploads/posts/2022-12/1671664694_kalix-club-p-fon-dlya-prezentatsii-patriotizm-pinterest-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67946"/>
            <a:ext cx="12262561" cy="692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71498" y="85258"/>
            <a:ext cx="822050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i="1" dirty="0">
                <a:latin typeface="Times New Roman"/>
                <a:ea typeface="Times New Roman"/>
                <a:cs typeface="Times New Roman"/>
              </a:rPr>
              <a:t>Младший школьный возраст</a:t>
            </a:r>
            <a:r>
              <a:rPr lang="ru-RU" sz="2000" dirty="0"/>
              <a:t> – </a:t>
            </a:r>
            <a:r>
              <a:rPr lang="ru-RU" sz="2000" i="1" dirty="0">
                <a:latin typeface="Times New Roman"/>
                <a:ea typeface="Times New Roman"/>
                <a:cs typeface="Times New Roman"/>
              </a:rPr>
              <a:t>это период позитивных изменений и преобразований.</a:t>
            </a:r>
            <a:r>
              <a:rPr lang="ru-RU" sz="20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i="1" dirty="0">
                <a:latin typeface="Times New Roman"/>
                <a:ea typeface="Times New Roman"/>
                <a:cs typeface="Times New Roman"/>
              </a:rPr>
              <a:t>Именно в этом возрасте закладывается фундамент гражданского-патриотического развития маленькой личности, даётся старт всех высоких человеческих начал. Поэтому особенно важно напитать восприимчивую душу ребёнка возвышенными человеческими ценностями, зародить любовь к своей Родины.</a:t>
            </a:r>
            <a:r>
              <a:rPr lang="ru-RU" sz="2000" i="1" dirty="0">
                <a:latin typeface="Times New Roman"/>
                <a:ea typeface="Calibri"/>
                <a:cs typeface="Times New Roman"/>
              </a:rPr>
              <a:t>  </a:t>
            </a:r>
            <a:endParaRPr lang="ru-RU" sz="2000" i="1" dirty="0">
              <a:ea typeface="Calibri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57601" y="2947580"/>
            <a:ext cx="853439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31800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Воспитательная ценность проекта </a:t>
            </a:r>
            <a:r>
              <a:rPr lang="ru-RU" sz="2000" i="1" dirty="0">
                <a:latin typeface="Times New Roman"/>
                <a:ea typeface="Times New Roman"/>
                <a:cs typeface="Times New Roman"/>
              </a:rPr>
              <a:t>о</a:t>
            </a:r>
            <a:r>
              <a:rPr lang="ru-RU" sz="2000" i="1" dirty="0">
                <a:latin typeface="Times New Roman"/>
                <a:ea typeface="Calibri"/>
                <a:cs typeface="Times New Roman"/>
              </a:rPr>
              <a:t>бусловлена тем, что ребёнок  погружается в новую среду взаимодействия обучения и воспитания, проводником которой  выступает патриотическая  деятельность,  направленная на </a:t>
            </a:r>
            <a:r>
              <a:rPr lang="ru-RU" sz="2000" i="1" dirty="0">
                <a:solidFill>
                  <a:srgbClr val="000000"/>
                </a:solidFill>
                <a:latin typeface="Times New Roman"/>
                <a:ea typeface="Times New Roman"/>
              </a:rPr>
              <a:t>движение от воспитания простых чувств и отношений к себе, близким, сверстникам, к достижению наивысшей цели </a:t>
            </a:r>
            <a:r>
              <a:rPr lang="ru-RU" sz="2000" dirty="0"/>
              <a:t> – </a:t>
            </a:r>
            <a:r>
              <a:rPr lang="ru-RU" sz="2000" i="1" dirty="0">
                <a:solidFill>
                  <a:srgbClr val="000000"/>
                </a:solidFill>
                <a:latin typeface="Times New Roman"/>
                <a:ea typeface="Times New Roman"/>
              </a:rPr>
              <a:t>воспитанию чувств патриотических, любви и гордости за свою Родину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ru-RU" sz="2000" dirty="0">
              <a:ea typeface="Calibri"/>
              <a:cs typeface="Times New Roman"/>
            </a:endParaRPr>
          </a:p>
          <a:p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1" name="Picture 5" descr="https://oki2.vkusercdn.ru/i?r=AyH4iRPQ2q0otWIFepML2LxRNcoOX4mrKpBNxgqk0qX8n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97"/>
          <a:stretch/>
        </p:blipFill>
        <p:spPr bwMode="auto">
          <a:xfrm>
            <a:off x="1491614" y="85258"/>
            <a:ext cx="2410500" cy="329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0" r="9524"/>
          <a:stretch/>
        </p:blipFill>
        <p:spPr bwMode="auto">
          <a:xfrm>
            <a:off x="464066" y="3395027"/>
            <a:ext cx="2519119" cy="3197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126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kalix.club/uploads/posts/2022-12/1671664694_kalix-club-p-fon-dlya-prezentatsii-patriotizm-pinterest-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63" y="1"/>
            <a:ext cx="12262561" cy="692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256068" y="471382"/>
            <a:ext cx="6935931" cy="587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i="1" dirty="0">
                <a:latin typeface="Times New Roman"/>
                <a:ea typeface="Calibri"/>
                <a:cs typeface="Times New Roman"/>
              </a:rPr>
              <a:t>  </a:t>
            </a:r>
            <a:endParaRPr lang="ru-RU" sz="2400" b="1" dirty="0">
              <a:ea typeface="Calibri"/>
              <a:cs typeface="Times New Roman"/>
            </a:endParaRPr>
          </a:p>
        </p:txBody>
      </p:sp>
      <p:sp>
        <p:nvSpPr>
          <p:cNvPr id="9" name="Блок-схема: решение 8">
            <a:extLst>
              <a:ext uri="{FF2B5EF4-FFF2-40B4-BE49-F238E27FC236}">
                <a16:creationId xmlns:a16="http://schemas.microsoft.com/office/drawing/2014/main" xmlns="" id="{36D00F69-75EB-424F-B738-86CD45442AF4}"/>
              </a:ext>
            </a:extLst>
          </p:cNvPr>
          <p:cNvSpPr/>
          <p:nvPr/>
        </p:nvSpPr>
        <p:spPr>
          <a:xfrm>
            <a:off x="669619" y="204857"/>
            <a:ext cx="1095020" cy="1120197"/>
          </a:xfrm>
          <a:prstGeom prst="flowChartDecis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Блок-схема: решение 11">
            <a:extLst>
              <a:ext uri="{FF2B5EF4-FFF2-40B4-BE49-F238E27FC236}">
                <a16:creationId xmlns:a16="http://schemas.microsoft.com/office/drawing/2014/main" xmlns="" id="{36D00F69-75EB-424F-B738-86CD45442AF4}"/>
              </a:ext>
            </a:extLst>
          </p:cNvPr>
          <p:cNvSpPr/>
          <p:nvPr/>
        </p:nvSpPr>
        <p:spPr>
          <a:xfrm>
            <a:off x="574963" y="1951924"/>
            <a:ext cx="1095020" cy="1120197"/>
          </a:xfrm>
          <a:prstGeom prst="flowChartDecisi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Блок-схема: решение 12">
            <a:extLst>
              <a:ext uri="{FF2B5EF4-FFF2-40B4-BE49-F238E27FC236}">
                <a16:creationId xmlns:a16="http://schemas.microsoft.com/office/drawing/2014/main" xmlns="" id="{36D00F69-75EB-424F-B738-86CD45442AF4}"/>
              </a:ext>
            </a:extLst>
          </p:cNvPr>
          <p:cNvSpPr/>
          <p:nvPr/>
        </p:nvSpPr>
        <p:spPr>
          <a:xfrm>
            <a:off x="574963" y="3722236"/>
            <a:ext cx="1095020" cy="1120197"/>
          </a:xfrm>
          <a:prstGeom prst="flowChartDecisi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669982" y="241734"/>
            <a:ext cx="3024847" cy="52322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Адресат проекта: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94829" y="395622"/>
            <a:ext cx="7072292" cy="646331"/>
          </a:xfrm>
          <a:prstGeom prst="rect">
            <a:avLst/>
          </a:prstGeom>
          <a:noFill/>
          <a:ln w="28575">
            <a:solidFill>
              <a:srgbClr val="336699"/>
            </a:solidFill>
          </a:ln>
          <a:effectLst>
            <a:glow rad="50800">
              <a:srgbClr val="336699"/>
            </a:glo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Данный проект ориентирован на младший школьный возраст детей (6-10лет).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69983" y="1988802"/>
            <a:ext cx="2535822" cy="523220"/>
          </a:xfrm>
          <a:prstGeom prst="rect">
            <a:avLst/>
          </a:prstGeom>
          <a:noFill/>
          <a:ln w="57150">
            <a:noFill/>
          </a:ln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Цель проекта: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69983" y="3673790"/>
            <a:ext cx="2830840" cy="523220"/>
          </a:xfrm>
          <a:prstGeom prst="rect">
            <a:avLst/>
          </a:prstGeom>
          <a:noFill/>
          <a:ln w="57150">
            <a:noFill/>
          </a:ln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Задачи проекта: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94827" y="3435432"/>
            <a:ext cx="7072291" cy="3416320"/>
          </a:xfrm>
          <a:prstGeom prst="rect">
            <a:avLst/>
          </a:prstGeom>
          <a:noFill/>
          <a:ln>
            <a:solidFill>
              <a:srgbClr val="FF0000"/>
            </a:solidFill>
            <a:prstDash val="solid"/>
          </a:ln>
          <a:effectLst>
            <a:glow rad="50800">
              <a:srgbClr val="FF0000"/>
            </a:glow>
          </a:effectLst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активизировать совместную  работу всех участников образовательного процесса по гражданско</a:t>
            </a:r>
            <a:r>
              <a:rPr lang="ru-RU" dirty="0">
                <a:latin typeface="Times New Roman"/>
                <a:ea typeface="Calibri"/>
              </a:rPr>
              <a:t>–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патриотическому воспитанию;</a:t>
            </a:r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формирование у обучающихся чувства патриотизма, гражданственности, уважения к памяти защитников Отечества и подвигам Героев Отечества, бережного отношения к культурному наследию и традициям многонационального народа Российской Федерации;</a:t>
            </a:r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организация и проведение фестиваля «Славная Земля –славные люди!»; </a:t>
            </a:r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Участие в проекте «Память сердца»</a:t>
            </a:r>
          </a:p>
          <a:p>
            <a:pPr algn="just"/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4694827" y="1511748"/>
            <a:ext cx="7072294" cy="120032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glow rad="508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создание и развитие воспитывающей среды для совместной деятельности педагогов, учащихся, родителей, направленной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на формирование активной патриотической позиции в соответствии с традиционными российскими духовно-нравственными ценностями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434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kalix.club/uploads/posts/2022-12/1671664694_kalix-club-p-fon-dlya-prezentatsii-patriotizm-pinterest-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465" y="-58597"/>
            <a:ext cx="12262561" cy="692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08323" y="0"/>
            <a:ext cx="81786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/>
                <a:ea typeface="№Е"/>
              </a:rPr>
              <a:t>Формы и виды деятельности в ходе реализации основного этапа проекта «Россия –это мы!»</a:t>
            </a:r>
            <a:endParaRPr lang="ru-RU" sz="2400" dirty="0"/>
          </a:p>
        </p:txBody>
      </p:sp>
      <p:pic>
        <p:nvPicPr>
          <p:cNvPr id="11266" name="Picture 2" descr="https://oki2.vkusercdn.ru/i?r=AyH4iRPQ2q0otWIFepML2LxR9xZwZHAky6k13xiyia4tp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20" y="157372"/>
            <a:ext cx="3069815" cy="230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Группа 35"/>
          <p:cNvGrpSpPr/>
          <p:nvPr/>
        </p:nvGrpSpPr>
        <p:grpSpPr bwMode="auto">
          <a:xfrm>
            <a:off x="28562" y="999694"/>
            <a:ext cx="12080339" cy="5474255"/>
            <a:chOff x="-406427" y="429419"/>
            <a:chExt cx="10963779" cy="5211242"/>
          </a:xfrm>
        </p:grpSpPr>
        <p:grpSp>
          <p:nvGrpSpPr>
            <p:cNvPr id="37" name="Группа 36"/>
            <p:cNvGrpSpPr>
              <a:grpSpLocks/>
            </p:cNvGrpSpPr>
            <p:nvPr/>
          </p:nvGrpSpPr>
          <p:grpSpPr bwMode="auto">
            <a:xfrm>
              <a:off x="-406427" y="429419"/>
              <a:ext cx="10963779" cy="5211242"/>
              <a:chOff x="-406427" y="429419"/>
              <a:chExt cx="10963779" cy="5211241"/>
            </a:xfrm>
          </p:grpSpPr>
          <p:sp>
            <p:nvSpPr>
              <p:cNvPr id="45" name="Надпись 2"/>
              <p:cNvSpPr txBox="1">
                <a:spLocks noChangeArrowheads="1"/>
              </p:cNvSpPr>
              <p:nvPr/>
            </p:nvSpPr>
            <p:spPr bwMode="auto">
              <a:xfrm>
                <a:off x="3213214" y="429419"/>
                <a:ext cx="3776343" cy="1022583"/>
              </a:xfrm>
              <a:prstGeom prst="rect">
                <a:avLst/>
              </a:prstGeom>
              <a:gradFill>
                <a:gsLst>
                  <a:gs pos="16000">
                    <a:schemeClr val="bg1">
                      <a:lumMod val="79000"/>
                      <a:lumOff val="21000"/>
                    </a:schemeClr>
                  </a:gs>
                  <a:gs pos="46000">
                    <a:srgbClr val="3366CC"/>
                  </a:gs>
                  <a:gs pos="88000">
                    <a:srgbClr val="FF0000">
                      <a:lumMod val="68000"/>
                      <a:lumOff val="32000"/>
                    </a:srgbClr>
                  </a:gs>
                </a:gsLst>
                <a:lin ang="5400000" scaled="0"/>
              </a:gradFill>
              <a:ln>
                <a:noFill/>
                <a:headEnd/>
                <a:tailEnd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lvl="0" algn="ctr"/>
                <a:r>
                  <a:rPr lang="ru-RU" sz="1600" b="1" kern="100" dirty="0">
                    <a:solidFill>
                      <a:srgbClr val="000000"/>
                    </a:solidFill>
                    <a:effectLst/>
                    <a:latin typeface="Times New Roman"/>
                    <a:ea typeface="SimSun"/>
                    <a:cs typeface="font339"/>
                  </a:rPr>
                  <a:t>    </a:t>
                </a:r>
                <a:r>
                  <a:rPr lang="ru-RU" sz="2000" b="1" kern="100" dirty="0">
                    <a:solidFill>
                      <a:srgbClr val="000000"/>
                    </a:solidFill>
                    <a:effectLst/>
                    <a:latin typeface="Times New Roman"/>
                    <a:ea typeface="SimSun"/>
                    <a:cs typeface="font339"/>
                  </a:rPr>
                  <a:t>Проект </a:t>
                </a:r>
              </a:p>
              <a:p>
                <a:pPr lvl="0" algn="ctr"/>
                <a:r>
                  <a:rPr lang="ru-RU" sz="2400" b="1" dirty="0">
                    <a:solidFill>
                      <a:prstClr val="black"/>
                    </a:solidFill>
                    <a:latin typeface="Times New Roman"/>
                    <a:ea typeface="№Е"/>
                  </a:rPr>
                  <a:t>«Россия –это мы!»</a:t>
                </a:r>
                <a:endParaRPr lang="ru-RU" sz="2400" dirty="0">
                  <a:solidFill>
                    <a:prstClr val="black"/>
                  </a:solidFill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2000" b="1" kern="100" dirty="0">
                    <a:solidFill>
                      <a:srgbClr val="000000"/>
                    </a:solidFill>
                    <a:effectLst/>
                    <a:latin typeface="Times New Roman"/>
                    <a:ea typeface="SimSun"/>
                    <a:cs typeface="font339"/>
                  </a:rPr>
                  <a:t> </a:t>
                </a:r>
                <a:endParaRPr lang="ru-RU" sz="1200" dirty="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47" name="Надпись 2"/>
              <p:cNvSpPr txBox="1">
                <a:spLocks noChangeArrowheads="1"/>
              </p:cNvSpPr>
              <p:nvPr/>
            </p:nvSpPr>
            <p:spPr bwMode="auto">
              <a:xfrm>
                <a:off x="7187629" y="1088130"/>
                <a:ext cx="3232241" cy="727744"/>
              </a:xfrm>
              <a:prstGeom prst="rect">
                <a:avLst/>
              </a:prstGeom>
              <a:solidFill>
                <a:srgbClr val="FF5050"/>
              </a:solidFill>
              <a:ln w="38100">
                <a:solidFill>
                  <a:schemeClr val="bg1"/>
                </a:solidFill>
                <a:headEnd/>
                <a:tailEnd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spcAft>
                    <a:spcPts val="0"/>
                  </a:spcAft>
                </a:pPr>
                <a:r>
                  <a:rPr lang="ru-RU" sz="2000" b="1" kern="100" dirty="0">
                    <a:solidFill>
                      <a:srgbClr val="000000"/>
                    </a:solidFill>
                    <a:effectLst/>
                    <a:latin typeface="Times New Roman"/>
                    <a:ea typeface="SimSun"/>
                    <a:cs typeface="font339"/>
                  </a:rPr>
                  <a:t>Проектная деятельность</a:t>
                </a:r>
                <a:endParaRPr lang="ru-RU" sz="2000" dirty="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48" name="Надпись 2"/>
              <p:cNvSpPr txBox="1">
                <a:spLocks noChangeArrowheads="1"/>
              </p:cNvSpPr>
              <p:nvPr/>
            </p:nvSpPr>
            <p:spPr bwMode="auto">
              <a:xfrm>
                <a:off x="7516155" y="4436077"/>
                <a:ext cx="3041197" cy="120458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FF5050"/>
                </a:solidFill>
                <a:headEnd/>
                <a:tailEnd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spcAft>
                    <a:spcPts val="0"/>
                  </a:spcAft>
                </a:pPr>
                <a:endParaRPr lang="ru-RU" b="1" kern="100" dirty="0">
                  <a:solidFill>
                    <a:srgbClr val="000000"/>
                  </a:solidFill>
                  <a:latin typeface="Times New Roman"/>
                  <a:ea typeface="SimSun"/>
                  <a:cs typeface="font339"/>
                </a:endParaRPr>
              </a:p>
              <a:p>
                <a:pPr algn="ctr">
                  <a:spcAft>
                    <a:spcPts val="0"/>
                  </a:spcAft>
                </a:pPr>
                <a:r>
                  <a:rPr lang="ru-RU" b="1" kern="100" dirty="0">
                    <a:solidFill>
                      <a:srgbClr val="000000"/>
                    </a:solidFill>
                    <a:latin typeface="Times New Roman"/>
                    <a:ea typeface="SimSun"/>
                    <a:cs typeface="font339"/>
                  </a:rPr>
                  <a:t>проект</a:t>
                </a:r>
              </a:p>
              <a:p>
                <a:pPr algn="ctr">
                  <a:spcAft>
                    <a:spcPts val="0"/>
                  </a:spcAft>
                </a:pPr>
                <a:r>
                  <a:rPr lang="ru-RU" b="1" kern="100" dirty="0">
                    <a:solidFill>
                      <a:srgbClr val="000000"/>
                    </a:solidFill>
                    <a:latin typeface="Times New Roman"/>
                    <a:ea typeface="SimSun"/>
                    <a:cs typeface="font339"/>
                  </a:rPr>
                  <a:t> </a:t>
                </a:r>
                <a:r>
                  <a:rPr lang="ru-RU" b="1" kern="100" dirty="0">
                    <a:solidFill>
                      <a:srgbClr val="000000"/>
                    </a:solidFill>
                    <a:effectLst/>
                    <a:latin typeface="Times New Roman"/>
                    <a:ea typeface="SimSun"/>
                    <a:cs typeface="font339"/>
                  </a:rPr>
                  <a:t>«Память Сердца»</a:t>
                </a:r>
              </a:p>
              <a:p>
                <a:pPr algn="ctr">
                  <a:spcAft>
                    <a:spcPts val="0"/>
                  </a:spcAft>
                </a:pPr>
                <a:endParaRPr lang="ru-RU" dirty="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49" name="Надпись 2"/>
              <p:cNvSpPr txBox="1">
                <a:spLocks noChangeArrowheads="1"/>
              </p:cNvSpPr>
              <p:nvPr/>
            </p:nvSpPr>
            <p:spPr bwMode="auto">
              <a:xfrm>
                <a:off x="-406427" y="3241705"/>
                <a:ext cx="2796709" cy="126535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FF5050"/>
                </a:solidFill>
                <a:headEnd/>
                <a:tailEnd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/>
                <a:r>
                  <a:rPr lang="ru-RU" b="1" kern="100" dirty="0">
                    <a:solidFill>
                      <a:srgbClr val="000000"/>
                    </a:solidFill>
                    <a:latin typeface="Times New Roman"/>
                    <a:ea typeface="SimSun"/>
                    <a:cs typeface="font339"/>
                  </a:rPr>
                  <a:t>Реализация ДОП «Мой край»</a:t>
                </a:r>
              </a:p>
              <a:p>
                <a:pPr algn="ctr">
                  <a:spcAft>
                    <a:spcPts val="0"/>
                  </a:spcAft>
                </a:pPr>
                <a:r>
                  <a:rPr lang="ru-RU" b="1" kern="100" dirty="0">
                    <a:solidFill>
                      <a:srgbClr val="000000"/>
                    </a:solidFill>
                    <a:effectLst/>
                    <a:latin typeface="Times New Roman"/>
                    <a:ea typeface="SimSun"/>
                    <a:cs typeface="font339"/>
                  </a:rPr>
                  <a:t>Экскурсии, мастер-классы,</a:t>
                </a:r>
              </a:p>
              <a:p>
                <a:pPr algn="ctr">
                  <a:spcAft>
                    <a:spcPts val="0"/>
                  </a:spcAft>
                </a:pPr>
                <a:r>
                  <a:rPr lang="ru-RU" b="1" kern="100" dirty="0">
                    <a:solidFill>
                      <a:srgbClr val="000000"/>
                    </a:solidFill>
                    <a:latin typeface="Times New Roman"/>
                    <a:ea typeface="SimSun"/>
                    <a:cs typeface="font339"/>
                  </a:rPr>
                  <a:t>Туристические маршруты</a:t>
                </a:r>
                <a:endParaRPr lang="ru-RU" b="1" kern="100" dirty="0">
                  <a:solidFill>
                    <a:srgbClr val="000000"/>
                  </a:solidFill>
                  <a:effectLst/>
                  <a:latin typeface="Times New Roman"/>
                  <a:ea typeface="SimSun"/>
                  <a:cs typeface="font339"/>
                </a:endParaRPr>
              </a:p>
              <a:p>
                <a:pPr algn="ctr">
                  <a:spcAft>
                    <a:spcPts val="0"/>
                  </a:spcAft>
                </a:pPr>
                <a:endParaRPr lang="ru-RU" dirty="0">
                  <a:effectLst/>
                  <a:latin typeface="Times New Roman"/>
                  <a:ea typeface="Times New Roman"/>
                </a:endParaRPr>
              </a:p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1200" dirty="0">
                    <a:effectLst/>
                    <a:latin typeface="Times New Roman"/>
                    <a:ea typeface="Times New Roman"/>
                  </a:rPr>
                  <a:t> </a:t>
                </a:r>
              </a:p>
            </p:txBody>
          </p:sp>
          <p:sp>
            <p:nvSpPr>
              <p:cNvPr id="50" name="Надпись 2"/>
              <p:cNvSpPr txBox="1">
                <a:spLocks noChangeArrowheads="1"/>
              </p:cNvSpPr>
              <p:nvPr/>
            </p:nvSpPr>
            <p:spPr bwMode="auto">
              <a:xfrm>
                <a:off x="5720850" y="3226566"/>
                <a:ext cx="3315903" cy="128049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FF5050"/>
                </a:solidFill>
                <a:headEnd/>
                <a:tailEnd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spcAft>
                    <a:spcPts val="0"/>
                  </a:spcAft>
                </a:pPr>
                <a:r>
                  <a:rPr lang="ru-RU" b="1" kern="100" dirty="0">
                    <a:solidFill>
                      <a:srgbClr val="000000"/>
                    </a:solidFill>
                    <a:effectLst/>
                    <a:latin typeface="Times New Roman"/>
                    <a:ea typeface="SimSun"/>
                    <a:cs typeface="font339"/>
                  </a:rPr>
                  <a:t>Литературные вечера</a:t>
                </a:r>
              </a:p>
              <a:p>
                <a:pPr algn="ctr">
                  <a:spcAft>
                    <a:spcPts val="0"/>
                  </a:spcAft>
                </a:pPr>
                <a:r>
                  <a:rPr lang="ru-RU" b="1" kern="100" dirty="0">
                    <a:solidFill>
                      <a:srgbClr val="000000"/>
                    </a:solidFill>
                    <a:effectLst/>
                    <a:latin typeface="Times New Roman"/>
                    <a:ea typeface="SimSun"/>
                    <a:cs typeface="font339"/>
                  </a:rPr>
                  <a:t>Фестивали: </a:t>
                </a:r>
                <a:r>
                  <a:rPr lang="ru-RU" b="1" kern="100" dirty="0">
                    <a:solidFill>
                      <a:srgbClr val="000000"/>
                    </a:solidFill>
                    <a:latin typeface="Times New Roman"/>
                    <a:ea typeface="SimSun"/>
                  </a:rPr>
                  <a:t>«Славная Земля- Славные люди», «Песни Победы». Творческие выставки </a:t>
                </a:r>
              </a:p>
              <a:p>
                <a:pPr algn="ctr">
                  <a:spcAft>
                    <a:spcPts val="0"/>
                  </a:spcAft>
                </a:pPr>
                <a:endParaRPr lang="ru-RU" b="1" kern="100" dirty="0">
                  <a:solidFill>
                    <a:srgbClr val="000000"/>
                  </a:solidFill>
                  <a:latin typeface="Times New Roman"/>
                  <a:ea typeface="SimSun"/>
                </a:endParaRPr>
              </a:p>
              <a:p>
                <a:pPr algn="ctr">
                  <a:spcAft>
                    <a:spcPts val="0"/>
                  </a:spcAft>
                </a:pPr>
                <a:endParaRPr lang="ru-RU" b="1" kern="100" dirty="0">
                  <a:solidFill>
                    <a:srgbClr val="000000"/>
                  </a:solidFill>
                  <a:latin typeface="Times New Roman"/>
                  <a:ea typeface="SimSun"/>
                </a:endParaRPr>
              </a:p>
            </p:txBody>
          </p:sp>
          <p:sp>
            <p:nvSpPr>
              <p:cNvPr id="51" name="Надпись 2"/>
              <p:cNvSpPr txBox="1">
                <a:spLocks noChangeArrowheads="1"/>
              </p:cNvSpPr>
              <p:nvPr/>
            </p:nvSpPr>
            <p:spPr bwMode="auto">
              <a:xfrm>
                <a:off x="2716325" y="2035612"/>
                <a:ext cx="2633652" cy="716124"/>
              </a:xfrm>
              <a:prstGeom prst="rect">
                <a:avLst/>
              </a:prstGeom>
              <a:solidFill>
                <a:srgbClr val="FF5050"/>
              </a:solidFill>
              <a:ln w="38100">
                <a:solidFill>
                  <a:schemeClr val="bg1"/>
                </a:solidFill>
                <a:headEnd/>
                <a:tailEnd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 fontAlgn="base">
                  <a:spcAft>
                    <a:spcPts val="0"/>
                  </a:spcAft>
                </a:pPr>
                <a:r>
                  <a:rPr lang="ru-RU" b="1" kern="1200" dirty="0">
                    <a:solidFill>
                      <a:srgbClr val="000000"/>
                    </a:solidFill>
                    <a:effectLst/>
                    <a:latin typeface="Times New Roman"/>
                    <a:ea typeface="Times New Roman"/>
                    <a:cs typeface="Calibri"/>
                  </a:rPr>
                  <a:t>Социально значимая деятельность</a:t>
                </a:r>
                <a:endParaRPr lang="ru-RU" dirty="0">
                  <a:effectLst/>
                  <a:latin typeface="Times New Roman"/>
                  <a:ea typeface="Times New Roman"/>
                </a:endParaRPr>
              </a:p>
              <a:p>
                <a:pPr algn="ctr" fontAlgn="base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1600" b="1" kern="1200" dirty="0">
                    <a:solidFill>
                      <a:srgbClr val="000000"/>
                    </a:solidFill>
                    <a:effectLst/>
                    <a:latin typeface="Times New Roman"/>
                    <a:ea typeface="SimSun"/>
                    <a:cs typeface="font339"/>
                  </a:rPr>
                  <a:t> </a:t>
                </a:r>
                <a:endParaRPr lang="ru-RU" sz="1200" dirty="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52" name="Надпись 66"/>
              <p:cNvSpPr txBox="1">
                <a:spLocks noChangeArrowheads="1"/>
              </p:cNvSpPr>
              <p:nvPr/>
            </p:nvSpPr>
            <p:spPr bwMode="auto">
              <a:xfrm>
                <a:off x="2568176" y="3254386"/>
                <a:ext cx="3012060" cy="125267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FF5050"/>
                </a:solidFill>
                <a:headEnd/>
                <a:tailEnd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spcAft>
                    <a:spcPts val="0"/>
                  </a:spcAft>
                </a:pPr>
                <a:r>
                  <a:rPr lang="ru-RU" b="1" kern="100" dirty="0">
                    <a:solidFill>
                      <a:srgbClr val="000000"/>
                    </a:solidFill>
                    <a:effectLst/>
                    <a:latin typeface="Times New Roman"/>
                    <a:ea typeface="SimSun"/>
                    <a:cs typeface="font339"/>
                  </a:rPr>
                  <a:t>Волонтёрское движение </a:t>
                </a:r>
              </a:p>
              <a:p>
                <a:pPr algn="ctr">
                  <a:spcAft>
                    <a:spcPts val="0"/>
                  </a:spcAft>
                </a:pPr>
                <a:r>
                  <a:rPr lang="ru-RU" b="1" kern="100" dirty="0">
                    <a:solidFill>
                      <a:srgbClr val="000000"/>
                    </a:solidFill>
                    <a:effectLst/>
                    <a:latin typeface="Times New Roman"/>
                    <a:ea typeface="SimSun"/>
                    <a:cs typeface="font339"/>
                  </a:rPr>
                  <a:t>«Мы вместе»</a:t>
                </a:r>
              </a:p>
              <a:p>
                <a:pPr algn="ctr">
                  <a:spcAft>
                    <a:spcPts val="0"/>
                  </a:spcAft>
                </a:pPr>
                <a:r>
                  <a:rPr lang="ru-RU" b="1" kern="100" dirty="0">
                    <a:solidFill>
                      <a:srgbClr val="000000"/>
                    </a:solidFill>
                    <a:latin typeface="Times New Roman"/>
                    <a:ea typeface="SimSun"/>
                    <a:cs typeface="font339"/>
                  </a:rPr>
                  <a:t>«Орлята России»</a:t>
                </a:r>
                <a:endParaRPr lang="ru-RU" b="1" kern="100" dirty="0">
                  <a:solidFill>
                    <a:srgbClr val="000000"/>
                  </a:solidFill>
                  <a:effectLst/>
                  <a:latin typeface="Times New Roman"/>
                  <a:ea typeface="SimSun"/>
                  <a:cs typeface="font339"/>
                </a:endParaRPr>
              </a:p>
              <a:p>
                <a:pPr algn="ctr">
                  <a:spcAft>
                    <a:spcPts val="0"/>
                  </a:spcAft>
                </a:pPr>
                <a:r>
                  <a:rPr lang="ru-RU" b="1" kern="100" dirty="0">
                    <a:solidFill>
                      <a:srgbClr val="000000"/>
                    </a:solidFill>
                    <a:effectLst/>
                    <a:latin typeface="Times New Roman"/>
                    <a:ea typeface="SimSun"/>
                    <a:cs typeface="font339"/>
                  </a:rPr>
                  <a:t>Участие в акциях, конкурсах.</a:t>
                </a:r>
              </a:p>
              <a:p>
                <a:pPr algn="ctr">
                  <a:spcAft>
                    <a:spcPts val="0"/>
                  </a:spcAft>
                </a:pPr>
                <a:endParaRPr lang="ru-RU" b="1" kern="100" dirty="0">
                  <a:solidFill>
                    <a:srgbClr val="000000"/>
                  </a:solidFill>
                  <a:effectLst/>
                  <a:latin typeface="Times New Roman"/>
                  <a:ea typeface="SimSun"/>
                  <a:cs typeface="font339"/>
                </a:endParaRPr>
              </a:p>
              <a:p>
                <a:pPr algn="ctr">
                  <a:spcAft>
                    <a:spcPts val="0"/>
                  </a:spcAft>
                </a:pPr>
                <a:endParaRPr lang="ru-RU" dirty="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56" name="Стрелка вниз 55"/>
              <p:cNvSpPr/>
              <p:nvPr/>
            </p:nvSpPr>
            <p:spPr>
              <a:xfrm rot="2177470">
                <a:off x="2718541" y="1088681"/>
                <a:ext cx="170982" cy="1043733"/>
              </a:xfrm>
              <a:prstGeom prst="downArrow">
                <a:avLst/>
              </a:prstGeom>
              <a:solidFill>
                <a:srgbClr val="FF5050"/>
              </a:solidFill>
              <a:ln w="28575">
                <a:solidFill>
                  <a:srgbClr val="FF505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1100">
                    <a:effectLst/>
                    <a:ea typeface="Times New Roman"/>
                    <a:cs typeface="Times New Roman"/>
                  </a:rPr>
                  <a:t> </a:t>
                </a:r>
                <a:endParaRPr lang="ru-RU" sz="1100">
                  <a:effectLst/>
                  <a:ea typeface="Calibri"/>
                  <a:cs typeface="Times New Roman"/>
                </a:endParaRPr>
              </a:p>
            </p:txBody>
          </p:sp>
          <p:sp>
            <p:nvSpPr>
              <p:cNvPr id="57" name="Стрелка вниз 56"/>
              <p:cNvSpPr/>
              <p:nvPr/>
            </p:nvSpPr>
            <p:spPr>
              <a:xfrm>
                <a:off x="942036" y="2809058"/>
                <a:ext cx="241674" cy="415151"/>
              </a:xfrm>
              <a:prstGeom prst="downArrow">
                <a:avLst/>
              </a:prstGeom>
              <a:solidFill>
                <a:srgbClr val="FF505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1100">
                    <a:effectLst/>
                    <a:ea typeface="Times New Roman"/>
                    <a:cs typeface="Times New Roman"/>
                  </a:rPr>
                  <a:t> </a:t>
                </a:r>
                <a:endParaRPr lang="ru-RU" sz="1100">
                  <a:effectLst/>
                  <a:ea typeface="Calibri"/>
                  <a:cs typeface="Times New Roman"/>
                </a:endParaRPr>
              </a:p>
            </p:txBody>
          </p:sp>
          <p:sp>
            <p:nvSpPr>
              <p:cNvPr id="58" name="Стрелка вниз 57"/>
              <p:cNvSpPr/>
              <p:nvPr/>
            </p:nvSpPr>
            <p:spPr>
              <a:xfrm>
                <a:off x="3985858" y="1414463"/>
                <a:ext cx="251760" cy="562103"/>
              </a:xfrm>
              <a:prstGeom prst="downArrow">
                <a:avLst/>
              </a:prstGeom>
              <a:solidFill>
                <a:srgbClr val="FF505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1100" dirty="0">
                    <a:effectLst/>
                    <a:ea typeface="Times New Roman"/>
                    <a:cs typeface="Times New Roman"/>
                  </a:rPr>
                  <a:t> </a:t>
                </a:r>
                <a:endParaRPr lang="ru-RU" sz="1100" dirty="0">
                  <a:effectLst/>
                  <a:ea typeface="Calibri"/>
                  <a:cs typeface="Times New Roman"/>
                </a:endParaRPr>
              </a:p>
            </p:txBody>
          </p:sp>
          <p:sp>
            <p:nvSpPr>
              <p:cNvPr id="59" name="Стрелка вниз 58"/>
              <p:cNvSpPr/>
              <p:nvPr/>
            </p:nvSpPr>
            <p:spPr>
              <a:xfrm>
                <a:off x="9484225" y="1937497"/>
                <a:ext cx="377614" cy="2275229"/>
              </a:xfrm>
              <a:prstGeom prst="downArrow">
                <a:avLst/>
              </a:prstGeom>
              <a:solidFill>
                <a:srgbClr val="FF505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1100" dirty="0">
                    <a:effectLst/>
                    <a:ea typeface="Times New Roman"/>
                    <a:cs typeface="Times New Roman"/>
                  </a:rPr>
                  <a:t> </a:t>
                </a:r>
                <a:endParaRPr lang="ru-RU" sz="1100" dirty="0">
                  <a:effectLst/>
                  <a:ea typeface="Calibri"/>
                  <a:cs typeface="Times New Roman"/>
                </a:endParaRPr>
              </a:p>
            </p:txBody>
          </p:sp>
        </p:grpSp>
        <p:grpSp>
          <p:nvGrpSpPr>
            <p:cNvPr id="38" name="Группа 37"/>
            <p:cNvGrpSpPr>
              <a:grpSpLocks/>
            </p:cNvGrpSpPr>
            <p:nvPr/>
          </p:nvGrpSpPr>
          <p:grpSpPr bwMode="auto">
            <a:xfrm>
              <a:off x="-328613" y="626628"/>
              <a:ext cx="7663948" cy="2146069"/>
              <a:chOff x="-328613" y="626628"/>
              <a:chExt cx="7663948" cy="2146069"/>
            </a:xfrm>
          </p:grpSpPr>
          <p:sp>
            <p:nvSpPr>
              <p:cNvPr id="39" name="Надпись 2"/>
              <p:cNvSpPr txBox="1">
                <a:spLocks noChangeArrowheads="1"/>
              </p:cNvSpPr>
              <p:nvPr/>
            </p:nvSpPr>
            <p:spPr bwMode="auto">
              <a:xfrm>
                <a:off x="-328613" y="2068408"/>
                <a:ext cx="2641079" cy="704289"/>
              </a:xfrm>
              <a:prstGeom prst="rect">
                <a:avLst/>
              </a:prstGeom>
              <a:solidFill>
                <a:srgbClr val="FF5050"/>
              </a:solidFill>
              <a:ln w="38100">
                <a:solidFill>
                  <a:schemeClr val="bg1"/>
                </a:solidFill>
                <a:headEnd/>
                <a:tailEnd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spcAft>
                    <a:spcPts val="0"/>
                  </a:spcAft>
                </a:pPr>
                <a:r>
                  <a:rPr lang="ru-RU" sz="2000" b="1" kern="100" dirty="0">
                    <a:solidFill>
                      <a:srgbClr val="000000"/>
                    </a:solidFill>
                    <a:effectLst/>
                    <a:latin typeface="Times New Roman"/>
                    <a:ea typeface="SimSun"/>
                    <a:cs typeface="font339"/>
                  </a:rPr>
                  <a:t>Краеведческая деятельность</a:t>
                </a:r>
              </a:p>
              <a:p>
                <a:pPr algn="ctr">
                  <a:spcAft>
                    <a:spcPts val="0"/>
                  </a:spcAft>
                </a:pPr>
                <a:endParaRPr lang="ru-RU" sz="2000" dirty="0">
                  <a:effectLst/>
                  <a:latin typeface="Times New Roman"/>
                  <a:ea typeface="Times New Roman"/>
                </a:endParaRPr>
              </a:p>
              <a:p>
                <a:pPr algn="ctr">
                  <a:spcAft>
                    <a:spcPts val="0"/>
                  </a:spcAft>
                </a:pPr>
                <a:r>
                  <a:rPr lang="ru-RU" sz="1200" dirty="0">
                    <a:effectLst/>
                    <a:latin typeface="Times New Roman"/>
                    <a:ea typeface="Times New Roman"/>
                  </a:rPr>
                  <a:t> </a:t>
                </a:r>
              </a:p>
            </p:txBody>
          </p:sp>
          <p:sp>
            <p:nvSpPr>
              <p:cNvPr id="40" name="Стрелка вниз 39"/>
              <p:cNvSpPr/>
              <p:nvPr/>
            </p:nvSpPr>
            <p:spPr>
              <a:xfrm rot="18976339">
                <a:off x="7146770" y="626628"/>
                <a:ext cx="188565" cy="556490"/>
              </a:xfrm>
              <a:prstGeom prst="downArrow">
                <a:avLst/>
              </a:prstGeom>
              <a:solidFill>
                <a:srgbClr val="FF505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1100">
                    <a:effectLst/>
                    <a:ea typeface="Times New Roman"/>
                    <a:cs typeface="Times New Roman"/>
                  </a:rPr>
                  <a:t> </a:t>
                </a:r>
                <a:endParaRPr lang="ru-RU" sz="1100">
                  <a:effectLst/>
                  <a:ea typeface="Calibri"/>
                  <a:cs typeface="Times New Roman"/>
                </a:endParaRPr>
              </a:p>
            </p:txBody>
          </p:sp>
        </p:grpSp>
      </p:grpSp>
      <p:sp>
        <p:nvSpPr>
          <p:cNvPr id="24" name="Стрелка вниз 23"/>
          <p:cNvSpPr/>
          <p:nvPr/>
        </p:nvSpPr>
        <p:spPr bwMode="auto">
          <a:xfrm>
            <a:off x="5128079" y="3440213"/>
            <a:ext cx="266286" cy="436104"/>
          </a:xfrm>
          <a:prstGeom prst="downArrow">
            <a:avLst/>
          </a:prstGeom>
          <a:solidFill>
            <a:srgbClr val="FF5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ea typeface="Times New Roman"/>
                <a:cs typeface="Times New Roman"/>
              </a:rPr>
              <a:t> </a:t>
            </a:r>
            <a:endParaRPr lang="ru-RU" sz="1100">
              <a:effectLst/>
              <a:ea typeface="Calibri"/>
              <a:cs typeface="Times New Roman"/>
            </a:endParaRPr>
          </a:p>
        </p:txBody>
      </p:sp>
      <p:sp>
        <p:nvSpPr>
          <p:cNvPr id="26" name="Надпись 2"/>
          <p:cNvSpPr txBox="1">
            <a:spLocks noChangeArrowheads="1"/>
          </p:cNvSpPr>
          <p:nvPr/>
        </p:nvSpPr>
        <p:spPr bwMode="auto">
          <a:xfrm>
            <a:off x="6624912" y="2708971"/>
            <a:ext cx="2901866" cy="752267"/>
          </a:xfrm>
          <a:prstGeom prst="rect">
            <a:avLst/>
          </a:prstGeom>
          <a:solidFill>
            <a:srgbClr val="FF5050"/>
          </a:solidFill>
          <a:ln w="38100">
            <a:solidFill>
              <a:schemeClr val="bg1"/>
            </a:solidFill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fontAlgn="base">
              <a:spcAft>
                <a:spcPts val="0"/>
              </a:spcAft>
            </a:pPr>
            <a:r>
              <a:rPr lang="ru-RU" b="1" kern="1200" dirty="0">
                <a:solidFill>
                  <a:srgbClr val="000000"/>
                </a:solidFill>
                <a:effectLst/>
                <a:latin typeface="Times New Roman"/>
                <a:ea typeface="Times New Roman"/>
                <a:cs typeface="Calibri"/>
              </a:rPr>
              <a:t>Творческая деятельность</a:t>
            </a:r>
            <a:endParaRPr lang="ru-RU" dirty="0">
              <a:effectLst/>
              <a:latin typeface="Times New Roman"/>
              <a:ea typeface="Times New Roman"/>
            </a:endParaRPr>
          </a:p>
          <a:p>
            <a:pPr algn="ctr" fontAlgn="base">
              <a:lnSpc>
                <a:spcPct val="115000"/>
              </a:lnSpc>
              <a:spcAft>
                <a:spcPts val="1000"/>
              </a:spcAft>
            </a:pPr>
            <a:r>
              <a:rPr lang="ru-RU" sz="1600" b="1" kern="1200" dirty="0">
                <a:solidFill>
                  <a:srgbClr val="000000"/>
                </a:solidFill>
                <a:effectLst/>
                <a:latin typeface="Times New Roman"/>
                <a:ea typeface="SimSun"/>
                <a:cs typeface="font339"/>
              </a:rPr>
              <a:t> 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27" name="Стрелка вниз 26"/>
          <p:cNvSpPr/>
          <p:nvPr/>
        </p:nvSpPr>
        <p:spPr bwMode="auto">
          <a:xfrm>
            <a:off x="7942702" y="3476677"/>
            <a:ext cx="266286" cy="436104"/>
          </a:xfrm>
          <a:prstGeom prst="downArrow">
            <a:avLst/>
          </a:prstGeom>
          <a:solidFill>
            <a:srgbClr val="FF5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ea typeface="Times New Roman"/>
                <a:cs typeface="Times New Roman"/>
              </a:rPr>
              <a:t> </a:t>
            </a:r>
            <a:endParaRPr lang="ru-RU" sz="1100">
              <a:effectLst/>
              <a:ea typeface="Calibri"/>
              <a:cs typeface="Times New Roman"/>
            </a:endParaRPr>
          </a:p>
        </p:txBody>
      </p:sp>
      <p:sp>
        <p:nvSpPr>
          <p:cNvPr id="28" name="Стрелка вниз 27"/>
          <p:cNvSpPr/>
          <p:nvPr/>
        </p:nvSpPr>
        <p:spPr bwMode="auto">
          <a:xfrm>
            <a:off x="7206995" y="2073478"/>
            <a:ext cx="277399" cy="590473"/>
          </a:xfrm>
          <a:prstGeom prst="downArrow">
            <a:avLst/>
          </a:prstGeom>
          <a:solidFill>
            <a:srgbClr val="FF5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 dirty="0">
                <a:effectLst/>
                <a:ea typeface="Times New Roman"/>
                <a:cs typeface="Times New Roman"/>
              </a:rPr>
              <a:t> </a:t>
            </a:r>
            <a:endParaRPr lang="ru-RU" sz="1100" dirty="0">
              <a:effectLst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1560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kalix.club/uploads/posts/2022-12/1671664694_kalix-club-p-fon-dlya-prezentatsii-patriotizm-pinterest-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946"/>
            <a:ext cx="12262561" cy="692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256068" y="1364776"/>
            <a:ext cx="6935931" cy="587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i="1" dirty="0">
                <a:latin typeface="Times New Roman"/>
                <a:ea typeface="Times New Roman"/>
                <a:cs typeface="Times New Roman"/>
              </a:rPr>
              <a:t>.</a:t>
            </a:r>
            <a:r>
              <a:rPr lang="ru-RU" sz="2400" b="1" i="1" dirty="0">
                <a:latin typeface="Times New Roman"/>
                <a:ea typeface="Calibri"/>
                <a:cs typeface="Times New Roman"/>
              </a:rPr>
              <a:t>  </a:t>
            </a:r>
            <a:endParaRPr lang="ru-RU" sz="2400" b="1" dirty="0">
              <a:ea typeface="Calibri"/>
              <a:cs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000152" y="208467"/>
            <a:ext cx="5078116" cy="70788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Встречи с участниками специальной военной операции</a:t>
            </a: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922" y="562410"/>
            <a:ext cx="2156346" cy="2875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 descr="https://sun9-50.userapi.com/impg/KbMmuQn4zfvh5bujAqUWL5e8ASGBi92Fn6FGxg/Q0iHguE3M3A.jpg?size=810x1080&amp;quality=96&amp;sign=755cf56aa6e79ad0aebedb556e5fc44b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259" y="941061"/>
            <a:ext cx="1872999" cy="249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922" y="3545179"/>
            <a:ext cx="2156346" cy="2875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591868" y="3545179"/>
            <a:ext cx="3330053" cy="3477875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/>
                <a:ea typeface="Calibri"/>
              </a:rPr>
              <a:t>Участие в акции «Письмо солдату(передано 323 письма  бойцам СВО, гуманитарная помощь) Организованы встречи с волонтёрами  межрегиональной группой помощи бойцам СВО «</a:t>
            </a:r>
            <a:r>
              <a:rPr lang="ru-RU" sz="2000" dirty="0" err="1">
                <a:latin typeface="Times New Roman"/>
                <a:ea typeface="Calibri"/>
              </a:rPr>
              <a:t>ZOVотважных</a:t>
            </a:r>
            <a:r>
              <a:rPr lang="ru-RU" sz="2000" dirty="0">
                <a:latin typeface="Times New Roman"/>
                <a:ea typeface="Calibri"/>
              </a:rPr>
              <a:t> сердец» и журналистами  (интервью с журналистами) 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395786" y="85356"/>
            <a:ext cx="6453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Реализация проекта в рамках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социально значимой деятельности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04843" y="916353"/>
            <a:ext cx="3752416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Призёры  районной военно-спортивной  игры «Патриот-2023</a:t>
            </a:r>
            <a:r>
              <a:rPr lang="ru-RU" dirty="0">
                <a:solidFill>
                  <a:srgbClr val="000000"/>
                </a:solidFill>
                <a:latin typeface="-apple-system"/>
              </a:rPr>
              <a:t>»</a:t>
            </a:r>
            <a:endParaRPr lang="ru-RU" dirty="0"/>
          </a:p>
        </p:txBody>
      </p:sp>
      <p:pic>
        <p:nvPicPr>
          <p:cNvPr id="14342" name="Picture 6" descr="https://sun9-2.userapi.com/impg/40kz78mQ-6zArKxmpWnZpv32lBRkug2S5z6udQ/Fq2A1iaBjlk.jpg?size=612x459&amp;quality=96&amp;sign=c6d0cdc2d3c065480ae9a4315a08e145&amp;type=alb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63" y="916353"/>
            <a:ext cx="3558724" cy="290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s://oki2.vkusercdn.ru/i?r=AyH4iRPQ2q0otWIFepML2LxR-dnwiIxsm-8jn0P0KuDZ4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63" y="3937724"/>
            <a:ext cx="4719508" cy="265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55573" y="3823906"/>
            <a:ext cx="1836294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165 учащихся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приняли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участие в акции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«Мы помним!»</a:t>
            </a:r>
          </a:p>
        </p:txBody>
      </p:sp>
      <p:pic>
        <p:nvPicPr>
          <p:cNvPr id="14346" name="Picture 10" descr="https://oki2.vkusercdn.ru/i?r=AyH4iRPQ2q0otWIFepML2LxRxUBGRoyIvwQMy0loiiiJdw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110" y="1609338"/>
            <a:ext cx="1660926" cy="221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653732" y="1644996"/>
            <a:ext cx="1752172" cy="203132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>
              <a:buAutoNum type="arabicPlain" startAt="390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человек (родителей,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педагогов и детей) стали участниками акции «Цветы памяти»</a:t>
            </a:r>
          </a:p>
        </p:txBody>
      </p:sp>
    </p:spTree>
    <p:extLst>
      <p:ext uri="{BB962C8B-B14F-4D97-AF65-F5344CB8AC3E}">
        <p14:creationId xmlns:p14="http://schemas.microsoft.com/office/powerpoint/2010/main" val="206143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kalix.club/uploads/posts/2022-12/1671664694_kalix-club-p-fon-dlya-prezentatsii-patriotizm-pinterest-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8" y="0"/>
            <a:ext cx="12191999" cy="688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C8FCA5-E413-4C11-9AE3-1430C8F6E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" t="26459" r="73997" b="17461"/>
          <a:stretch>
            <a:fillRect/>
          </a:stretch>
        </p:blipFill>
        <p:spPr bwMode="auto">
          <a:xfrm>
            <a:off x="115353" y="71811"/>
            <a:ext cx="1699799" cy="242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30378" y="252863"/>
            <a:ext cx="9861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Реализация проекта  в рамках краеведческой деятельности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243" y="1120717"/>
            <a:ext cx="984649" cy="1373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858" y="2361777"/>
            <a:ext cx="4148119" cy="452431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В 2022 году  мною была разработана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дополнительная общеразвивающая программа 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туристко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-краеведческой направленности «Мой край», занявшая</a:t>
            </a:r>
          </a:p>
          <a:p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2 место  на  </a:t>
            </a: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Всероссийском открытом конкурсе «Образовательный ОЛИМП-2022».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Программой предусмотрены занятия («Творческая мастерская», «Литературный семейный вечер», «Лепим игрушку –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романушку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», «Творческие встречи», мастер-классы  с участием родителей, мастерами народных промыслов,  сотрудников  краеведческого музея, передовиками производства, творческими людьми нашего края</a:t>
            </a:r>
          </a:p>
        </p:txBody>
      </p:sp>
      <p:pic>
        <p:nvPicPr>
          <p:cNvPr id="13317" name="Picture 5" descr="https://oki2.vkusercdn.ru/i?r=AyH4iRPQ2q0otWIFepML2LxR7Tdrm-od4cX8FORsHZB8HQ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836" y="714528"/>
            <a:ext cx="2974920" cy="223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643593" y="1012611"/>
            <a:ext cx="5473851" cy="120032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В ходе реализации курса дети приняли участие в мероприятиях с участием социальных партнёров: Центр романовской игрушки мероприятие «Народные промыслы Земли Липецкой» Январь 2023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9" name="Picture 7" descr="https://oki2.vkusercdn.ru/i?r=AyH4iRPQ2q0otWIFepML2LxRZhbywIjVGXYKuU8hZEjv7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950" y="2232703"/>
            <a:ext cx="3331238" cy="187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261187" y="2315328"/>
            <a:ext cx="4831175" cy="2062103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endParaRPr lang="ru-RU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ru-RU" dirty="0" err="1">
                <a:latin typeface="Times New Roman" pitchFamily="18" charset="0"/>
                <a:ea typeface="Calibri"/>
                <a:cs typeface="Times New Roman" pitchFamily="18" charset="0"/>
              </a:rPr>
              <a:t>Грязинский</a:t>
            </a: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</a:p>
          <a:p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краеведческий </a:t>
            </a:r>
          </a:p>
          <a:p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музей</a:t>
            </a:r>
            <a:r>
              <a:rPr lang="ru-RU" sz="2000" dirty="0">
                <a:solidFill>
                  <a:prstClr val="black"/>
                </a:solidFill>
              </a:rPr>
              <a:t> – </a:t>
            </a:r>
            <a:r>
              <a:rPr lang="ru-RU" dirty="0">
                <a:latin typeface="Times New Roman"/>
                <a:ea typeface="Times New Roman"/>
              </a:rPr>
              <a:t>Урок памяти: "Вспоминая Сталинградскую битву» 	</a:t>
            </a:r>
          </a:p>
          <a:p>
            <a:r>
              <a:rPr lang="ru-RU" dirty="0">
                <a:latin typeface="Times New Roman"/>
                <a:ea typeface="Times New Roman"/>
              </a:rPr>
              <a:t>Февраль 	 2023</a:t>
            </a:r>
            <a:endParaRPr lang="ru-RU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90189" y="4377431"/>
            <a:ext cx="3335947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Творческие встречи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«Наши земляки в годы Великой Отечественной Войны».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Апрель 2023</a:t>
            </a:r>
          </a:p>
        </p:txBody>
      </p:sp>
      <p:pic>
        <p:nvPicPr>
          <p:cNvPr id="13325" name="Picture 13" descr="https://oki2.vkusercdn.ru/i?r=AyH4iRPQ2q0otWIFepML2LxRUIvLMhg_LuRMgx9vcbke3w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706" y="3480497"/>
            <a:ext cx="2391824" cy="179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7" name="Picture 15" descr="https://oki2.vkusercdn.ru/i?r=AyH4iRPQ2q0otWIFepML2LxRvqvYSCYuNiSDY5WvryFe_Q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977" y="4144791"/>
            <a:ext cx="1947881" cy="259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285563" y="5752745"/>
            <a:ext cx="2394993" cy="9233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Участие в акции «Люблю свой край!»  Июнь 2023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3452" y="5269765"/>
            <a:ext cx="2539688" cy="1588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666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kalix.club/uploads/posts/2022-12/1671664694_kalix-club-p-fon-dlya-prezentatsii-patriotizm-pinterest-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561" y="0"/>
            <a:ext cx="12262561" cy="692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256068" y="1364776"/>
            <a:ext cx="6935931" cy="587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i="1" dirty="0">
                <a:latin typeface="Times New Roman"/>
                <a:ea typeface="Times New Roman"/>
                <a:cs typeface="Times New Roman"/>
              </a:rPr>
              <a:t>.</a:t>
            </a:r>
            <a:r>
              <a:rPr lang="ru-RU" sz="2400" b="1" i="1" dirty="0">
                <a:latin typeface="Times New Roman"/>
                <a:ea typeface="Calibri"/>
                <a:cs typeface="Times New Roman"/>
              </a:rPr>
              <a:t>  </a:t>
            </a:r>
            <a:endParaRPr lang="ru-RU" sz="2400" b="1" dirty="0">
              <a:ea typeface="Calibri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69491" y="147455"/>
            <a:ext cx="10263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Реализация проекта в рамках социально значимой деятельности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99603" y="995444"/>
            <a:ext cx="3235669" cy="677108"/>
          </a:xfrm>
          <a:prstGeom prst="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kern="100" dirty="0">
                <a:solidFill>
                  <a:srgbClr val="000000"/>
                </a:solidFill>
                <a:latin typeface="Times New Roman"/>
                <a:ea typeface="SimSun"/>
                <a:cs typeface="font339"/>
              </a:rPr>
              <a:t>Волонтёрское движение</a:t>
            </a:r>
            <a:endParaRPr lang="ru-RU" b="1" kern="100" dirty="0">
              <a:solidFill>
                <a:srgbClr val="000000"/>
              </a:solidFill>
              <a:latin typeface="Times New Roman"/>
              <a:ea typeface="SimSun"/>
              <a:cs typeface="font339"/>
            </a:endParaRPr>
          </a:p>
          <a:p>
            <a:pPr algn="ctr">
              <a:spcAft>
                <a:spcPts val="0"/>
              </a:spcAft>
            </a:pPr>
            <a:endParaRPr lang="ru-RU" b="1" kern="100" dirty="0">
              <a:solidFill>
                <a:srgbClr val="000000"/>
              </a:solidFill>
              <a:latin typeface="Times New Roman"/>
              <a:ea typeface="SimSun"/>
              <a:cs typeface="font339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654633" y="3722897"/>
            <a:ext cx="2738911" cy="1200329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Волонтёры нашей школы приняли участие в акции:  «Внуки по переписке»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2826" y="657123"/>
            <a:ext cx="2183642" cy="3065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 descr="https://sun9-8.userapi.com/impg/lBGRGsk7pXjQBKXbIFl68PcQafHipTa1Wy5IBw/m8o7qj-O2GA.jpg?size=453x604&amp;quality=96&amp;sign=a70a5388c4d7f7aee92e92dc4d49d7fb&amp;c_uniq_tag=NqBN_5Waj9ZNQEQop8V9FH6wEhtYzg5NlzzraUtdLw8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996" y="636469"/>
            <a:ext cx="2145112" cy="286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518AB179-A1EE-FA3E-77BA-1DB6C1E2C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877" y="827386"/>
            <a:ext cx="2691131" cy="201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C95182-C7C9-5FC6-F0C5-A509E6924922}"/>
              </a:ext>
            </a:extLst>
          </p:cNvPr>
          <p:cNvSpPr txBox="1"/>
          <p:nvPr/>
        </p:nvSpPr>
        <p:spPr>
          <a:xfrm>
            <a:off x="188866" y="1968571"/>
            <a:ext cx="5912634" cy="203132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проекта  #МЫВМЕСТЕ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совместно с волонтёрами и родителями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школе было организовано две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благотворительные акции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поддержку участников СВО.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во Всероссийской акции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«Фронтовая открытка»</a:t>
            </a:r>
          </a:p>
        </p:txBody>
      </p:sp>
      <p:pic>
        <p:nvPicPr>
          <p:cNvPr id="6" name="Picture 2" descr="https://sch1482.mskobr.ru/files/upload_users_files/n50ICRo-jiQ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100" y="1273284"/>
            <a:ext cx="2279177" cy="63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167739" y="3487327"/>
            <a:ext cx="2401369" cy="2585323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15 февраля в День памяти о россиянах, исполнявших служебный долг за пределами Отечества. Волонтеры школы возложили цветы к памятнику погибшим в Афганистане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54" t="62783"/>
          <a:stretch/>
        </p:blipFill>
        <p:spPr bwMode="auto">
          <a:xfrm>
            <a:off x="188866" y="4123160"/>
            <a:ext cx="3617668" cy="1473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8866" y="5680236"/>
            <a:ext cx="3843841" cy="64633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Волонтерами была организована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в школе  акция «Мы вместе»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653049" y="5846555"/>
            <a:ext cx="6096000" cy="923330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Участие во Всероссийской акции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«Стена Памяти», волонтеры создали памятную экспозицию с фотографиями участников Великой Отечественной войны.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1" name="Picture 5" descr="https://oki2.vkusercdn.ru/i?r=AyH4iRPQ2q0otWIFepML2LxR07PiU9GBHbLWGiIRZqdDYw&amp;fn=h_76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917" y="2905311"/>
            <a:ext cx="2114132" cy="281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02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kalix.club/uploads/posts/2022-12/1671664694_kalix-club-p-fon-dlya-prezentatsii-patriotizm-pinterest-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0" y="24751"/>
            <a:ext cx="12262561" cy="692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256068" y="1364776"/>
            <a:ext cx="6935931" cy="587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i="1" dirty="0">
                <a:latin typeface="Times New Roman"/>
                <a:ea typeface="Times New Roman"/>
                <a:cs typeface="Times New Roman"/>
              </a:rPr>
              <a:t>.</a:t>
            </a:r>
            <a:r>
              <a:rPr lang="ru-RU" sz="2400" b="1" i="1" dirty="0">
                <a:latin typeface="Times New Roman"/>
                <a:ea typeface="Calibri"/>
                <a:cs typeface="Times New Roman"/>
              </a:rPr>
              <a:t>  </a:t>
            </a:r>
            <a:endParaRPr lang="ru-RU" sz="2400" b="1" dirty="0">
              <a:ea typeface="Calibri"/>
              <a:cs typeface="Times New Roman"/>
            </a:endParaRPr>
          </a:p>
        </p:txBody>
      </p:sp>
      <p:pic>
        <p:nvPicPr>
          <p:cNvPr id="10242" name="Picture 2" descr="https://sun9-60.userapi.com/impg/uc0Ypq5VPkAsMesqvirckYI2PeRX4uYEXu3Uzg/2lnJR2fBzyU.jpg?size=272x604&amp;quality=96&amp;sign=4927ec9922b57f79ebc48305cdb01921&amp;c_uniq_tag=hZpK_aouLQfXiXm7WkIGXSn4TMdy6GZeIeHOjwHmEMk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5" b="34752"/>
          <a:stretch/>
        </p:blipFill>
        <p:spPr bwMode="auto">
          <a:xfrm>
            <a:off x="9676263" y="210614"/>
            <a:ext cx="2323294" cy="293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014949" y="210614"/>
            <a:ext cx="2497541" cy="1754326"/>
          </a:xfrm>
          <a:prstGeom prst="rect">
            <a:avLst/>
          </a:prstGeom>
          <a:ln>
            <a:solidFill>
              <a:srgbClr val="FF5050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«Орлята России» нашей школы приняли активное участие в празднике День детских общественных объединений 2023г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9663516" y="3120727"/>
            <a:ext cx="2528483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Акция</a:t>
            </a:r>
            <a:r>
              <a:rPr kumimoji="0" lang="ru-RU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«Поколения в движении»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490" y="3767057"/>
            <a:ext cx="2606446" cy="28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791225" y="5049841"/>
            <a:ext cx="2712975" cy="646331"/>
          </a:xfrm>
          <a:prstGeom prst="rect">
            <a:avLst/>
          </a:prstGeom>
          <a:ln>
            <a:solidFill>
              <a:srgbClr val="FF5050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Благотворительная 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акция «Твори добро»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06" y="1041611"/>
            <a:ext cx="4560863" cy="256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32865" y="21061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Реализация проекта в рамках социально значимой деятельности</a:t>
            </a:r>
          </a:p>
        </p:txBody>
      </p:sp>
      <p:pic>
        <p:nvPicPr>
          <p:cNvPr id="8196" name="Picture 4" descr="https://avatars.mds.yandex.net/i?id=a3a028200cc4055dae8c915f4a06faf5ceaeebb9-10354418-images-thumbs&amp;n=1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878" y="313487"/>
            <a:ext cx="2582137" cy="134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848069" y="2139687"/>
            <a:ext cx="2018501" cy="1200329"/>
          </a:xfrm>
          <a:prstGeom prst="rect">
            <a:avLst/>
          </a:prstGeom>
          <a:noFill/>
          <a:ln>
            <a:solidFill>
              <a:srgbClr val="FF5050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Выступление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Орлят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торжественной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линейке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9785" y="3712586"/>
            <a:ext cx="2612349" cy="1754326"/>
          </a:xfrm>
          <a:prstGeom prst="rect">
            <a:avLst/>
          </a:prstGeom>
          <a:ln>
            <a:solidFill>
              <a:srgbClr val="FF5050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Трек программы развития социальной активности обучающихся «Орлята России» под названием «Орленок-Эрудит».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8" name="Picture 6" descr="https://sun9-46.userapi.com/impg/sKAS7TWH6rw1RTtsmmnIKDVyMOAMWPNVC0TINQ/dvFGPPW1jSk.jpg?size=1280x961&amp;quality=95&amp;sign=80fb8dc55792b7476c32357ff3cb33d3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654" y="3687075"/>
            <a:ext cx="4263856" cy="320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4" t="46828" r="7753" b="4031"/>
          <a:stretch/>
        </p:blipFill>
        <p:spPr bwMode="auto">
          <a:xfrm>
            <a:off x="6940014" y="2241599"/>
            <a:ext cx="2415395" cy="2730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80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1692</TotalTime>
  <Words>1019</Words>
  <Application>Microsoft Office PowerPoint</Application>
  <PresentationFormat>Произвольный</PresentationFormat>
  <Paragraphs>163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 Obstinate</dc:creator>
  <cp:lastModifiedBy>USER</cp:lastModifiedBy>
  <cp:revision>96</cp:revision>
  <dcterms:created xsi:type="dcterms:W3CDTF">2021-12-09T11:10:51Z</dcterms:created>
  <dcterms:modified xsi:type="dcterms:W3CDTF">2024-02-24T17:14:04Z</dcterms:modified>
</cp:coreProperties>
</file>