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54" r:id="rId1"/>
  </p:sldMasterIdLst>
  <p:notesMasterIdLst>
    <p:notesMasterId r:id="rId12"/>
  </p:notesMasterIdLst>
  <p:sldIdLst>
    <p:sldId id="465" r:id="rId2"/>
    <p:sldId id="466" r:id="rId3"/>
    <p:sldId id="404" r:id="rId4"/>
    <p:sldId id="467" r:id="rId5"/>
    <p:sldId id="473" r:id="rId6"/>
    <p:sldId id="470" r:id="rId7"/>
    <p:sldId id="475" r:id="rId8"/>
    <p:sldId id="472" r:id="rId9"/>
    <p:sldId id="474" r:id="rId10"/>
    <p:sldId id="471" r:id="rId11"/>
  </p:sldIdLst>
  <p:sldSz cx="12192000" cy="6858000"/>
  <p:notesSz cx="6858000" cy="99472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arisa Okisheva" initials="LO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009900"/>
    <a:srgbClr val="FFFFCC"/>
    <a:srgbClr val="07408B"/>
    <a:srgbClr val="003300"/>
    <a:srgbClr val="66FF33"/>
    <a:srgbClr val="3C66AA"/>
    <a:srgbClr val="CC3300"/>
    <a:srgbClr val="685AA4"/>
    <a:srgbClr val="7C70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48" autoAdjust="0"/>
    <p:restoredTop sz="94713" autoAdjust="0"/>
  </p:normalViewPr>
  <p:slideViewPr>
    <p:cSldViewPr snapToGrid="0">
      <p:cViewPr>
        <p:scale>
          <a:sx n="65" d="100"/>
          <a:sy n="65" d="100"/>
        </p:scale>
        <p:origin x="-1306" y="-39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58E2E1-9CF0-4D01-B786-350A4059D933}" type="datetimeFigureOut">
              <a:rPr lang="ru-RU" smtClean="0"/>
              <a:pPr/>
              <a:t>15.02.2025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746125"/>
            <a:ext cx="6629400" cy="3730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724956"/>
            <a:ext cx="5486400" cy="44762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8185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9448185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5564DA-968B-4B7C-81F0-A47BD02E4A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01705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1C5D9-A163-4E24-A894-F660D71DDEEE}" type="datetimeFigureOut">
              <a:rPr lang="ru-RU" smtClean="0"/>
              <a:pPr/>
              <a:t>15.02.2025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384A6-D2DC-4C91-BCB1-C4EAA6115F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25116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1C5D9-A163-4E24-A894-F660D71DDEEE}" type="datetimeFigureOut">
              <a:rPr lang="ru-RU" smtClean="0"/>
              <a:pPr/>
              <a:t>15.02.2025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384A6-D2DC-4C91-BCB1-C4EAA6115F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53514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1C5D9-A163-4E24-A894-F660D71DDEEE}" type="datetimeFigureOut">
              <a:rPr lang="ru-RU" smtClean="0"/>
              <a:pPr/>
              <a:t>15.02.2025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384A6-D2DC-4C91-BCB1-C4EAA6115F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14493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1C5D9-A163-4E24-A894-F660D71DDEEE}" type="datetimeFigureOut">
              <a:rPr lang="ru-RU" smtClean="0"/>
              <a:pPr/>
              <a:t>15.02.2025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384A6-D2DC-4C91-BCB1-C4EAA6115F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34195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1C5D9-A163-4E24-A894-F660D71DDEEE}" type="datetimeFigureOut">
              <a:rPr lang="ru-RU" smtClean="0"/>
              <a:pPr/>
              <a:t>15.02.2025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384A6-D2DC-4C91-BCB1-C4EAA6115F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61985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1C5D9-A163-4E24-A894-F660D71DDEEE}" type="datetimeFigureOut">
              <a:rPr lang="ru-RU" smtClean="0"/>
              <a:pPr/>
              <a:t>15.02.2025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384A6-D2DC-4C91-BCB1-C4EAA6115F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06011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1C5D9-A163-4E24-A894-F660D71DDEEE}" type="datetimeFigureOut">
              <a:rPr lang="ru-RU" smtClean="0"/>
              <a:pPr/>
              <a:t>15.02.2025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384A6-D2DC-4C91-BCB1-C4EAA6115F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09919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1C5D9-A163-4E24-A894-F660D71DDEEE}" type="datetimeFigureOut">
              <a:rPr lang="ru-RU" smtClean="0"/>
              <a:pPr/>
              <a:t>15.02.2025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384A6-D2DC-4C91-BCB1-C4EAA6115F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62858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1C5D9-A163-4E24-A894-F660D71DDEEE}" type="datetimeFigureOut">
              <a:rPr lang="ru-RU" smtClean="0"/>
              <a:pPr/>
              <a:t>15.02.2025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384A6-D2DC-4C91-BCB1-C4EAA6115F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67341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1C5D9-A163-4E24-A894-F660D71DDEEE}" type="datetimeFigureOut">
              <a:rPr lang="ru-RU" smtClean="0"/>
              <a:pPr/>
              <a:t>15.02.2025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384A6-D2DC-4C91-BCB1-C4EAA6115F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95614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1C5D9-A163-4E24-A894-F660D71DDEEE}" type="datetimeFigureOut">
              <a:rPr lang="ru-RU" smtClean="0"/>
              <a:pPr/>
              <a:t>15.02.2025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384A6-D2DC-4C91-BCB1-C4EAA6115F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17084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C1C5D9-A163-4E24-A894-F660D71DDEEE}" type="datetimeFigureOut">
              <a:rPr lang="ru-RU" smtClean="0"/>
              <a:pPr/>
              <a:t>15.02.2025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5384A6-D2DC-4C91-BCB1-C4EAA6115F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80507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5" r:id="rId1"/>
    <p:sldLayoutId id="2147483956" r:id="rId2"/>
    <p:sldLayoutId id="2147483957" r:id="rId3"/>
    <p:sldLayoutId id="2147483958" r:id="rId4"/>
    <p:sldLayoutId id="2147483959" r:id="rId5"/>
    <p:sldLayoutId id="2147483960" r:id="rId6"/>
    <p:sldLayoutId id="2147483961" r:id="rId7"/>
    <p:sldLayoutId id="2147483962" r:id="rId8"/>
    <p:sldLayoutId id="2147483963" r:id="rId9"/>
    <p:sldLayoutId id="2147483964" r:id="rId10"/>
    <p:sldLayoutId id="214748396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hyperlink" Target="https://t.me/afipskiylicey/16010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t.me/afipskiylicey/6431" TargetMode="External"/><Relationship Id="rId3" Type="http://schemas.openxmlformats.org/officeDocument/2006/relationships/image" Target="../media/image4.jpeg"/><Relationship Id="rId7" Type="http://schemas.openxmlformats.org/officeDocument/2006/relationships/hyperlink" Target="https://t.me/afipskiylicey/3767" TargetMode="External"/><Relationship Id="rId12" Type="http://schemas.openxmlformats.org/officeDocument/2006/relationships/image" Target="../media/image1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11" Type="http://schemas.openxmlformats.org/officeDocument/2006/relationships/hyperlink" Target="https://t.me/afipskiylicey/6435" TargetMode="External"/><Relationship Id="rId5" Type="http://schemas.openxmlformats.org/officeDocument/2006/relationships/image" Target="../media/image6.png"/><Relationship Id="rId10" Type="http://schemas.openxmlformats.org/officeDocument/2006/relationships/image" Target="../media/image9.png"/><Relationship Id="rId4" Type="http://schemas.openxmlformats.org/officeDocument/2006/relationships/image" Target="../media/image5.jpeg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3.jpeg"/><Relationship Id="rId7" Type="http://schemas.openxmlformats.org/officeDocument/2006/relationships/image" Target="../media/image22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2"/>
          <p:cNvSpPr txBox="1">
            <a:spLocks/>
          </p:cNvSpPr>
          <p:nvPr/>
        </p:nvSpPr>
        <p:spPr>
          <a:xfrm>
            <a:off x="1533525" y="355012"/>
            <a:ext cx="9346691" cy="1120197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ПЕДАГОГИЧЕСКИХ РАБОТНИКОВ ЛИЦЕЯ В ПРОФЕССИОНАЛЬНЫХ КОНКУРСАХ</a:t>
            </a:r>
            <a:endParaRPr lang="ru-RU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774" y="133613"/>
            <a:ext cx="1435876" cy="1435876"/>
          </a:xfrm>
          <a:prstGeom prst="rect">
            <a:avLst/>
          </a:prstGeom>
        </p:spPr>
      </p:pic>
      <p:pic>
        <p:nvPicPr>
          <p:cNvPr id="6" name="Picture 2" descr="C:\Users\Ekeya\Downloads\PHOTO-2022-10-07-17-00-3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3959" y="2518206"/>
            <a:ext cx="5630991" cy="4223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70873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6078" y="4166816"/>
            <a:ext cx="3519952" cy="2639964"/>
          </a:xfrm>
          <a:prstGeom prst="rect">
            <a:avLst/>
          </a:prstGeom>
        </p:spPr>
      </p:pic>
      <p:pic>
        <p:nvPicPr>
          <p:cNvPr id="9" name="Объект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898" y="4338434"/>
            <a:ext cx="1833009" cy="2444014"/>
          </a:xfrm>
          <a:prstGeom prst="rect">
            <a:avLst/>
          </a:prstGeom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5376910" y="4707717"/>
            <a:ext cx="3117306" cy="11970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XII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международный </a:t>
            </a:r>
          </a:p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слёт молодых специалистов, 2023г.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92072" y="5121597"/>
            <a:ext cx="32814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4"/>
              </a:rPr>
              <a:t>https://</a:t>
            </a:r>
            <a:r>
              <a:rPr lang="en-US" dirty="0" smtClean="0">
                <a:hlinkClick r:id="rId4"/>
              </a:rPr>
              <a:t>t.me/afipskiylicey/16010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5123" name="Picture 3" descr="C:\Users\Ekeya\Downloads\file. (8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96" y="830997"/>
            <a:ext cx="3484562" cy="3484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Заголовок 1"/>
          <p:cNvSpPr txBox="1">
            <a:spLocks/>
          </p:cNvSpPr>
          <p:nvPr/>
        </p:nvSpPr>
        <p:spPr>
          <a:xfrm>
            <a:off x="-101580" y="4303260"/>
            <a:ext cx="3922713" cy="7503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 </a:t>
            </a:r>
            <a:b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«Педагог-психолог» 2024г.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Ekeya\Downloads\file. (9)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0209" y="830997"/>
            <a:ext cx="6043566" cy="3224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573483" y="0"/>
            <a:ext cx="85534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Конкурс </a:t>
            </a: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«Учитель года Кубани по основам православной </a:t>
            </a:r>
            <a:r>
              <a:rPr lang="ru-RU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культуры</a:t>
            </a:r>
            <a:r>
              <a:rPr lang="ru-RU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» 2024г.</a:t>
            </a: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195250" y="415498"/>
            <a:ext cx="1329051" cy="3448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ПРИЗЕР</a:t>
            </a:r>
            <a:endParaRPr lang="ru-RU" b="1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6935563" y="6437619"/>
            <a:ext cx="1329051" cy="3448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ПРИЗЕР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5874466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7725" y="174625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Результаты участие </a:t>
            </a:r>
            <a:r>
              <a:rPr lang="ru-RU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 конкурсах профессионального </a:t>
            </a: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мастерства </a:t>
            </a:r>
            <a:b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 2023, 2024, 2025 году</a:t>
            </a:r>
            <a:endParaRPr lang="ru-RU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42065797"/>
              </p:ext>
            </p:extLst>
          </p:nvPr>
        </p:nvGraphicFramePr>
        <p:xfrm>
          <a:off x="433754" y="1658144"/>
          <a:ext cx="11007970" cy="5064735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465123"/>
                <a:gridCol w="1582871"/>
                <a:gridCol w="3439295"/>
                <a:gridCol w="1837524"/>
                <a:gridCol w="1483638"/>
                <a:gridCol w="2199519"/>
              </a:tblGrid>
              <a:tr h="243706">
                <a:tc>
                  <a:txBody>
                    <a:bodyPr/>
                    <a:lstStyle/>
                    <a:p>
                      <a:pPr marL="11176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№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267" marR="6126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ФИО педагога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267" marR="6126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28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Название конкурса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267" marR="6126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28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Уровень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267" marR="6126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28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Результат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267" marR="6126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0960" indent="-6096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Дата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267" marR="6126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98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1.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267" marR="6126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 b="1" dirty="0">
                          <a:solidFill>
                            <a:schemeClr val="tx1"/>
                          </a:solidFill>
                          <a:effectLst/>
                        </a:rPr>
                        <a:t>Жуйкова О.В. 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267" marR="6126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1590" indent="-2159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 b="1" dirty="0">
                          <a:solidFill>
                            <a:schemeClr val="tx1"/>
                          </a:solidFill>
                          <a:effectLst/>
                        </a:rPr>
                        <a:t>“Педагог-психолог Кубани” 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267" marR="6126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0287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 b="1" dirty="0">
                          <a:solidFill>
                            <a:schemeClr val="tx1"/>
                          </a:solidFill>
                          <a:effectLst/>
                        </a:rPr>
                        <a:t>Муниципальный 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267" marR="6126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0287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 b="1" dirty="0">
                          <a:solidFill>
                            <a:schemeClr val="tx1"/>
                          </a:solidFill>
                          <a:effectLst/>
                        </a:rPr>
                        <a:t>Лауреат 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267" marR="6126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0960" indent="-6096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 b="1" dirty="0">
                          <a:solidFill>
                            <a:schemeClr val="tx1"/>
                          </a:solidFill>
                          <a:effectLst/>
                        </a:rPr>
                        <a:t>22.12.2023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267" marR="6126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2.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267" marR="6126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 b="1" dirty="0">
                          <a:solidFill>
                            <a:schemeClr val="tx1"/>
                          </a:solidFill>
                          <a:effectLst/>
                        </a:rPr>
                        <a:t>Стадник А.В. 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267" marR="6126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1590" indent="-2159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 b="1" dirty="0">
                          <a:solidFill>
                            <a:schemeClr val="tx1"/>
                          </a:solidFill>
                          <a:effectLst/>
                        </a:rPr>
                        <a:t>“Учитель года Кубани” 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267" marR="6126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0287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 b="1" dirty="0">
                          <a:solidFill>
                            <a:schemeClr val="tx1"/>
                          </a:solidFill>
                          <a:effectLst/>
                        </a:rPr>
                        <a:t>Муниципальный 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267" marR="6126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0287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 b="1" dirty="0">
                          <a:solidFill>
                            <a:schemeClr val="tx1"/>
                          </a:solidFill>
                          <a:effectLst/>
                        </a:rPr>
                        <a:t>Призёр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267" marR="6126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0960" indent="-6096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 b="1" dirty="0">
                          <a:solidFill>
                            <a:schemeClr val="tx1"/>
                          </a:solidFill>
                          <a:effectLst/>
                        </a:rPr>
                        <a:t>19.01.2024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267" marR="6126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88718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3.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267" marR="6126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 b="1" dirty="0">
                          <a:solidFill>
                            <a:schemeClr val="tx1"/>
                          </a:solidFill>
                          <a:effectLst/>
                        </a:rPr>
                        <a:t>Коллектив лицея 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267" marR="6126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1590" indent="8128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 b="1" dirty="0">
                          <a:solidFill>
                            <a:schemeClr val="tx1"/>
                          </a:solidFill>
                          <a:effectLst/>
                        </a:rPr>
                        <a:t>Всероссийский смотра-конкурс образовательных организаций "ДОСТИЖЕНИЯ ОБРАЗОВАНИЯ" на основе многокомпонентного анализа»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267" marR="6126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0287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 b="1" dirty="0">
                          <a:solidFill>
                            <a:schemeClr val="tx1"/>
                          </a:solidFill>
                          <a:effectLst/>
                        </a:rPr>
                        <a:t>Всероссийкий 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267" marR="6126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0287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 b="1" dirty="0">
                          <a:solidFill>
                            <a:schemeClr val="tx1"/>
                          </a:solidFill>
                          <a:effectLst/>
                        </a:rPr>
                        <a:t>Победитель 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267" marR="6126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0960" indent="-6096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 b="1" dirty="0">
                          <a:solidFill>
                            <a:schemeClr val="tx1"/>
                          </a:solidFill>
                          <a:effectLst/>
                        </a:rPr>
                        <a:t>11.02.2024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267" marR="6126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2190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4.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267" marR="6126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 b="1" dirty="0">
                          <a:solidFill>
                            <a:schemeClr val="tx1"/>
                          </a:solidFill>
                          <a:effectLst/>
                        </a:rPr>
                        <a:t>Ефимова Е.Д. 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267" marR="6126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1590" indent="8128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 b="1" dirty="0">
                          <a:solidFill>
                            <a:schemeClr val="tx1"/>
                          </a:solidFill>
                          <a:effectLst/>
                        </a:rPr>
                        <a:t>“Педагогический дебют” 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267" marR="6126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0287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 b="1" dirty="0">
                          <a:solidFill>
                            <a:schemeClr val="tx1"/>
                          </a:solidFill>
                          <a:effectLst/>
                        </a:rPr>
                        <a:t>Муниципальный 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267" marR="6126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0287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 b="1" dirty="0">
                          <a:solidFill>
                            <a:schemeClr val="tx1"/>
                          </a:solidFill>
                          <a:effectLst/>
                        </a:rPr>
                        <a:t>Призёр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267" marR="6126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0960" indent="-6096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 b="1" dirty="0">
                          <a:solidFill>
                            <a:schemeClr val="tx1"/>
                          </a:solidFill>
                          <a:effectLst/>
                        </a:rPr>
                        <a:t>15.02.2024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267" marR="6126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2273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5.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267" marR="6126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 b="1">
                          <a:solidFill>
                            <a:schemeClr val="tx1"/>
                          </a:solidFill>
                          <a:effectLst/>
                        </a:rPr>
                        <a:t>Стадник А.В. </a:t>
                      </a:r>
                      <a:endParaRPr lang="ru-RU" sz="1400" b="1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267" marR="6126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1590" indent="8128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 b="1">
                          <a:solidFill>
                            <a:schemeClr val="tx1"/>
                          </a:solidFill>
                          <a:effectLst/>
                        </a:rPr>
                        <a:t>“Учитель здоровья” </a:t>
                      </a:r>
                      <a:endParaRPr lang="ru-RU" sz="1400" b="1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267" marR="6126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0287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 b="1">
                          <a:solidFill>
                            <a:schemeClr val="tx1"/>
                          </a:solidFill>
                          <a:effectLst/>
                        </a:rPr>
                        <a:t>Муниципальный </a:t>
                      </a:r>
                      <a:endParaRPr lang="ru-RU" sz="1400" b="1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267" marR="6126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0287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 b="1" dirty="0">
                          <a:solidFill>
                            <a:schemeClr val="tx1"/>
                          </a:solidFill>
                          <a:effectLst/>
                        </a:rPr>
                        <a:t>Победитель 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267" marR="6126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0960" indent="-6096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 b="1" dirty="0">
                          <a:solidFill>
                            <a:schemeClr val="tx1"/>
                          </a:solidFill>
                          <a:effectLst/>
                        </a:rPr>
                        <a:t>29.02.2024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267" marR="6126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96331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6.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267" marR="6126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 b="1" dirty="0">
                          <a:solidFill>
                            <a:schemeClr val="tx1"/>
                          </a:solidFill>
                          <a:effectLst/>
                        </a:rPr>
                        <a:t>Мироненко Е.В.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 b="1" dirty="0">
                          <a:solidFill>
                            <a:schemeClr val="tx1"/>
                          </a:solidFill>
                          <a:effectLst/>
                        </a:rPr>
                        <a:t>Стадник А.В.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 b="1" dirty="0">
                          <a:solidFill>
                            <a:schemeClr val="tx1"/>
                          </a:solidFill>
                          <a:effectLst/>
                        </a:rPr>
                        <a:t>Шишкина А.В.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 b="1" dirty="0">
                          <a:solidFill>
                            <a:schemeClr val="tx1"/>
                          </a:solidFill>
                          <a:effectLst/>
                        </a:rPr>
                        <a:t>Брославец И.В.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 b="1" dirty="0">
                          <a:solidFill>
                            <a:schemeClr val="tx1"/>
                          </a:solidFill>
                          <a:effectLst/>
                        </a:rPr>
                        <a:t>Подколзина Н.В.</a:t>
                      </a:r>
                      <a:r>
                        <a:rPr lang="tt-RU" sz="1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267" marR="6126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159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 b="1" dirty="0">
                          <a:solidFill>
                            <a:schemeClr val="tx1"/>
                          </a:solidFill>
                          <a:effectLst/>
                        </a:rPr>
                        <a:t>Конкурс учительских клубов (команд) “Четверо смелых” 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267" marR="6126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0287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 b="1" dirty="0">
                          <a:solidFill>
                            <a:schemeClr val="tx1"/>
                          </a:solidFill>
                          <a:effectLst/>
                        </a:rPr>
                        <a:t>Муниципальный 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267" marR="6126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0287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 b="1" dirty="0">
                          <a:solidFill>
                            <a:schemeClr val="tx1"/>
                          </a:solidFill>
                          <a:effectLst/>
                        </a:rPr>
                        <a:t>Победитель  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267" marR="6126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0960" indent="-6096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 b="1" dirty="0">
                          <a:solidFill>
                            <a:schemeClr val="tx1"/>
                          </a:solidFill>
                          <a:effectLst/>
                        </a:rPr>
                        <a:t>19.03.2024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267" marR="6126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31609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7.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267" marR="6126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err="1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Гречишкина</a:t>
                      </a: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Т.В.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267" marR="6126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1590" indent="-2159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 b="1" dirty="0" smtClean="0">
                          <a:solidFill>
                            <a:schemeClr val="tx1"/>
                          </a:solidFill>
                          <a:effectLst/>
                        </a:rPr>
                        <a:t>“</a:t>
                      </a: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</a:rPr>
                        <a:t>Учитель года Кубани по основам православной культуры</a:t>
                      </a:r>
                      <a:r>
                        <a:rPr lang="tt-RU" sz="1400" b="1" dirty="0" smtClean="0">
                          <a:solidFill>
                            <a:schemeClr val="tx1"/>
                          </a:solidFill>
                          <a:effectLst/>
                        </a:rPr>
                        <a:t>” 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267" marR="6126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0287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 b="1" dirty="0">
                          <a:solidFill>
                            <a:schemeClr val="tx1"/>
                          </a:solidFill>
                          <a:effectLst/>
                        </a:rPr>
                        <a:t>Муниципальный 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267" marR="6126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0287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 b="1" dirty="0" smtClean="0">
                          <a:solidFill>
                            <a:schemeClr val="tx1"/>
                          </a:solidFill>
                          <a:effectLst/>
                        </a:rPr>
                        <a:t>Победитель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267" marR="6126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0960" indent="-6096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 b="1" dirty="0" smtClean="0">
                          <a:solidFill>
                            <a:schemeClr val="tx1"/>
                          </a:solidFill>
                          <a:effectLst/>
                        </a:rPr>
                        <a:t>19.08.2024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267" marR="6126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8.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267" marR="6126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Вал М.Е.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267" marR="6126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1590" indent="-2159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 b="1" dirty="0">
                          <a:solidFill>
                            <a:schemeClr val="tx1"/>
                          </a:solidFill>
                          <a:effectLst/>
                        </a:rPr>
                        <a:t>“Педагог-психолог Кубани” 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267" marR="6126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0287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 b="1" dirty="0">
                          <a:solidFill>
                            <a:schemeClr val="tx1"/>
                          </a:solidFill>
                          <a:effectLst/>
                        </a:rPr>
                        <a:t>Муниципальный 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267" marR="6126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0287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 b="1" dirty="0" smtClean="0">
                          <a:solidFill>
                            <a:schemeClr val="tx1"/>
                          </a:solidFill>
                          <a:effectLst/>
                        </a:rPr>
                        <a:t>Призёр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267" marR="6126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0960" indent="-6096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 b="1" dirty="0" smtClean="0">
                          <a:solidFill>
                            <a:schemeClr val="tx1"/>
                          </a:solidFill>
                          <a:effectLst/>
                        </a:rPr>
                        <a:t>20.12.2024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267" marR="6126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9.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267" marR="6126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Веселовская С.А.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267" marR="6126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1590" indent="-2159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 b="1" dirty="0">
                          <a:solidFill>
                            <a:schemeClr val="tx1"/>
                          </a:solidFill>
                          <a:effectLst/>
                        </a:rPr>
                        <a:t>“Учитель года Кубани” 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267" marR="6126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0287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 b="1" dirty="0">
                          <a:solidFill>
                            <a:schemeClr val="tx1"/>
                          </a:solidFill>
                          <a:effectLst/>
                        </a:rPr>
                        <a:t>Муниципальный 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267" marR="6126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0287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 b="1" dirty="0">
                          <a:solidFill>
                            <a:schemeClr val="tx1"/>
                          </a:solidFill>
                          <a:effectLst/>
                        </a:rPr>
                        <a:t>Призёр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267" marR="6126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0960" indent="-6096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18.01.2025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61267" marR="6126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10.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267" marR="6126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 b="1" dirty="0">
                          <a:solidFill>
                            <a:schemeClr val="tx1"/>
                          </a:solidFill>
                          <a:effectLst/>
                        </a:rPr>
                        <a:t>Ефимова Е.Д. 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267" marR="6126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1590" indent="8128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 b="1" dirty="0">
                          <a:solidFill>
                            <a:schemeClr val="tx1"/>
                          </a:solidFill>
                          <a:effectLst/>
                        </a:rPr>
                        <a:t>“Педагогический дебют” 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267" marR="6126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0287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 b="1" dirty="0">
                          <a:solidFill>
                            <a:schemeClr val="tx1"/>
                          </a:solidFill>
                          <a:effectLst/>
                        </a:rPr>
                        <a:t>Муниципальный 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267" marR="6126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0287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 b="1" dirty="0" smtClean="0">
                          <a:solidFill>
                            <a:schemeClr val="tx1"/>
                          </a:solidFill>
                          <a:effectLst/>
                        </a:rPr>
                        <a:t>Победитель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267" marR="6126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0960" indent="-6096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 b="1" dirty="0" smtClean="0">
                          <a:solidFill>
                            <a:schemeClr val="tx1"/>
                          </a:solidFill>
                          <a:effectLst/>
                        </a:rPr>
                        <a:t>29.01.2025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267" marR="6126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610211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791" y="0"/>
            <a:ext cx="1490472" cy="149047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8"/>
          <a:stretch/>
        </p:blipFill>
        <p:spPr>
          <a:xfrm>
            <a:off x="191418" y="1618748"/>
            <a:ext cx="1827882" cy="262931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026" y="4278013"/>
            <a:ext cx="3180723" cy="2385543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414" y="4353318"/>
            <a:ext cx="3181917" cy="238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590800" y="3021508"/>
            <a:ext cx="6143313" cy="10800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 </a:t>
            </a:r>
          </a:p>
          <a:p>
            <a:pPr algn="ctr"/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«УЧИТЕЛЬ ГОДА» 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C:\Users\Ekeya\Downloads\PHOTO-2023-10-23-15-09-5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2105" y="252232"/>
            <a:ext cx="1994117" cy="2657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864805" y="2953715"/>
            <a:ext cx="31114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7"/>
              </a:rPr>
              <a:t>https://t.me/afipskiylicey/3767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8838356" y="3746197"/>
            <a:ext cx="31643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8"/>
              </a:rPr>
              <a:t>https://</a:t>
            </a:r>
            <a:r>
              <a:rPr lang="en-US" dirty="0" smtClean="0">
                <a:hlinkClick r:id="rId8"/>
              </a:rPr>
              <a:t>t.me/afipskiylicey/6431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11" name="Picture 2" descr="C:\Users\Ekeya\Downloads\file. (33)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0374" y="474870"/>
            <a:ext cx="2959100" cy="2219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Ekeya\Downloads\file. (34)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9474" y="4288657"/>
            <a:ext cx="1781174" cy="2374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8838356" y="3376865"/>
            <a:ext cx="31643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11"/>
              </a:rPr>
              <a:t>https://</a:t>
            </a:r>
            <a:r>
              <a:rPr lang="en-US" dirty="0" smtClean="0">
                <a:hlinkClick r:id="rId11"/>
              </a:rPr>
              <a:t>t.me/afipskiylicey/6435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2052" name="Picture 4" descr="C:\Users\Ekeya\Downloads\PHOTO-2024-01-24-20-03-58 (1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2448" y="252232"/>
            <a:ext cx="3479800" cy="2609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1352551" y="6476411"/>
            <a:ext cx="2193794" cy="3448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ПОБЕДИТЕЛЬ, 2022г. 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6494585" y="6394927"/>
            <a:ext cx="1642829" cy="3448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ПРИЗЕР, 2023г.</a:t>
            </a:r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10163909" y="2516075"/>
            <a:ext cx="1648340" cy="3448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ПРИЗЕР, 2024г.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86141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Ekeya\Downloads\file. (35)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3175" y="0"/>
            <a:ext cx="2876550" cy="383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Ekeya\Downloads\file. (36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38650" cy="3328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Ekeya\Downloads\file.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43300"/>
            <a:ext cx="4419600" cy="331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857750" y="376236"/>
            <a:ext cx="3200400" cy="16144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dirty="0" smtClean="0"/>
              <a:t>2023 год</a:t>
            </a:r>
            <a:endParaRPr lang="ru-RU" sz="60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733925" y="4457700"/>
            <a:ext cx="3200400" cy="16144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dirty="0" smtClean="0"/>
              <a:t>2024 год</a:t>
            </a:r>
            <a:endParaRPr lang="ru-RU" sz="6000" dirty="0"/>
          </a:p>
        </p:txBody>
      </p:sp>
      <p:pic>
        <p:nvPicPr>
          <p:cNvPr id="3077" name="Picture 5" descr="C:\Users\Ekeya\Downloads\file. (1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0900" y="4067175"/>
            <a:ext cx="3721100" cy="279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058141" y="3003062"/>
            <a:ext cx="2799617" cy="83233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ЦЕРЕМОНИЯ НАГРАЖДЕНИЯ 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17718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3925" y="117475"/>
            <a:ext cx="10515600" cy="987425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«УЧИТЕЛЬ ГОДА КУБАНИ» 2025г.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s://sun77-1.userapi.com/s/v1/ig2/fHTM0fcMbfUI9pw86Pxgbmhqj_wvTdhAFH6DfBAjYq3yhuvfZ85BnLGpGwOO-n4cljQxFTEsL0bZDCjZY7WcUkEr.jpg?quality=95&amp;as=32x43,48x64,72x96,108x144,160x213,240x320,360x480,480x640,540x720,640x853,720x960,960x1280&amp;from=bu&amp;u=MCTkvCuPb9hfzLpcPWrNlr9sNLnW2b6V9gnT1AZL7P4&amp;cs=960x128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61" y="1638300"/>
            <a:ext cx="3557588" cy="4743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https://sun77-1.userapi.com/s/v1/ig2/YTJ-Kds3-Mkbgm5-FhHju1FqoK5dUiurOH_0aoq2nGQK7lNoYUyvySQKzY_WtaHq6uFg0zyMzt5VEPemLbfnIbVl.jpg?quality=95&amp;as=32x24,48x36,72x54,108x81,160x120,240x180,360x270,480x360,540x405,640x480,720x540,1080x810,1280x960&amp;from=bu&amp;u=3FalEIgCW0BseDGAyMQgdghxZ6oLvq1GMEB7-Zc227A&amp;cs=1280x96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9849" y="939530"/>
            <a:ext cx="4220679" cy="3165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8741" y="3478243"/>
            <a:ext cx="4169910" cy="3127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812243" y="4209844"/>
            <a:ext cx="407649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7408B"/>
                </a:solidFill>
              </a:rPr>
              <a:t>Веселовская Светлана Анатольевна, </a:t>
            </a:r>
          </a:p>
          <a:p>
            <a:pPr algn="ctr"/>
            <a:r>
              <a:rPr lang="ru-RU" sz="2400" b="1" dirty="0" smtClean="0">
                <a:solidFill>
                  <a:srgbClr val="07408B"/>
                </a:solidFill>
              </a:rPr>
              <a:t>учителя </a:t>
            </a:r>
            <a:r>
              <a:rPr lang="ru-RU" sz="2400" b="1" dirty="0">
                <a:solidFill>
                  <a:srgbClr val="07408B"/>
                </a:solidFill>
              </a:rPr>
              <a:t>биологии </a:t>
            </a:r>
            <a:endParaRPr lang="ru-RU" sz="2400" b="1" dirty="0" smtClean="0">
              <a:solidFill>
                <a:srgbClr val="07408B"/>
              </a:solidFill>
            </a:endParaRPr>
          </a:p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ПРИЗЁР</a:t>
            </a:r>
            <a:r>
              <a:rPr lang="ru-RU" sz="2400" b="1" dirty="0" smtClean="0">
                <a:solidFill>
                  <a:srgbClr val="07408B"/>
                </a:solidFill>
              </a:rPr>
              <a:t> муниципального этапа </a:t>
            </a:r>
            <a:r>
              <a:rPr lang="ru-RU" sz="2400" b="1" dirty="0">
                <a:solidFill>
                  <a:srgbClr val="07408B"/>
                </a:solidFill>
              </a:rPr>
              <a:t>конкурса </a:t>
            </a:r>
            <a:endParaRPr lang="ru-RU" sz="2400" b="1" dirty="0" smtClean="0">
              <a:solidFill>
                <a:srgbClr val="07408B"/>
              </a:solidFill>
            </a:endParaRPr>
          </a:p>
          <a:p>
            <a:pPr algn="ctr"/>
            <a:r>
              <a:rPr lang="ru-RU" sz="2400" b="1" dirty="0" smtClean="0">
                <a:solidFill>
                  <a:srgbClr val="07408B"/>
                </a:solidFill>
              </a:rPr>
              <a:t>«</a:t>
            </a:r>
            <a:r>
              <a:rPr lang="ru-RU" sz="2400" b="1" dirty="0">
                <a:solidFill>
                  <a:srgbClr val="07408B"/>
                </a:solidFill>
              </a:rPr>
              <a:t>Учитель года Кубани 2025». </a:t>
            </a:r>
          </a:p>
        </p:txBody>
      </p:sp>
    </p:spTree>
    <p:extLst>
      <p:ext uri="{BB962C8B-B14F-4D97-AF65-F5344CB8AC3E}">
        <p14:creationId xmlns:p14="http://schemas.microsoft.com/office/powerpoint/2010/main" val="4763548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87022" y="-36508"/>
            <a:ext cx="5523623" cy="1325512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 </a:t>
            </a:r>
            <a:b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«Учитель здоровья» 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48" r="33682"/>
          <a:stretch/>
        </p:blipFill>
        <p:spPr>
          <a:xfrm>
            <a:off x="325434" y="1335092"/>
            <a:ext cx="3198444" cy="281861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791" y="0"/>
            <a:ext cx="1490472" cy="1490472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63" t="16111" r="39062" b="22777"/>
          <a:stretch/>
        </p:blipFill>
        <p:spPr bwMode="auto">
          <a:xfrm>
            <a:off x="4292978" y="988333"/>
            <a:ext cx="1992803" cy="281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 descr="C:\Users\Ekeya\Downloads\image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6804" y="1207160"/>
            <a:ext cx="4099304" cy="3074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Ekeya\Downloads\imag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8137" y="3665196"/>
            <a:ext cx="2095570" cy="2794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7128956" y="5313605"/>
            <a:ext cx="2746273" cy="54180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u="sng" dirty="0" smtClean="0">
                <a:solidFill>
                  <a:srgbClr val="FF0000"/>
                </a:solidFill>
              </a:rPr>
              <a:t>2024 год. </a:t>
            </a:r>
            <a:r>
              <a:rPr lang="ru-RU" b="1" dirty="0" smtClean="0">
                <a:solidFill>
                  <a:schemeClr val="tx1"/>
                </a:solidFill>
              </a:rPr>
              <a:t>Муниципальный этап 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4100" name="Picture 4" descr="C:\Users\Ekeya\Downloads\file. (6)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1729" y="3818025"/>
            <a:ext cx="3355303" cy="3039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Ekeya\Downloads\file. (7)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801" y="4153709"/>
            <a:ext cx="1913594" cy="2551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169791" y="5825446"/>
            <a:ext cx="2746273" cy="70730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u="sng" dirty="0" smtClean="0">
                <a:solidFill>
                  <a:srgbClr val="008000"/>
                </a:solidFill>
              </a:rPr>
              <a:t>2024 год. 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</a:rPr>
              <a:t>Краевой  этап 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1924656" y="233143"/>
            <a:ext cx="2746273" cy="65144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u="sng" dirty="0" smtClean="0">
                <a:solidFill>
                  <a:schemeClr val="tx1"/>
                </a:solidFill>
              </a:rPr>
              <a:t>2023 год. </a:t>
            </a:r>
            <a:r>
              <a:rPr lang="ru-RU" b="1" dirty="0" smtClean="0">
                <a:solidFill>
                  <a:schemeClr val="tx1"/>
                </a:solidFill>
              </a:rPr>
              <a:t>Муниципальный этап 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352674" y="988334"/>
            <a:ext cx="1329051" cy="3448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ПРИЗЕР</a:t>
            </a:r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2217293" y="6476411"/>
            <a:ext cx="1329051" cy="3448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ПРИЗЕР</a:t>
            </a:r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7509698" y="6148109"/>
            <a:ext cx="1984788" cy="3448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ПРОБЕДИТЕЛЬ</a:t>
            </a:r>
            <a:endParaRPr lang="ru-R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3370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26" y="105508"/>
            <a:ext cx="1490472" cy="1490472"/>
          </a:xfrm>
          <a:prstGeom prst="rect">
            <a:avLst/>
          </a:prstGeo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923925" y="117475"/>
            <a:ext cx="10515600" cy="9874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«УЧИТЕЛЬ ЗДОРОВЬЯ» 2025г.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406735" y="3975382"/>
            <a:ext cx="470249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err="1" smtClean="0">
                <a:solidFill>
                  <a:srgbClr val="07408B"/>
                </a:solidFill>
              </a:rPr>
              <a:t>Стадник</a:t>
            </a:r>
            <a:r>
              <a:rPr lang="ru-RU" sz="2400" b="1" dirty="0" smtClean="0">
                <a:solidFill>
                  <a:srgbClr val="07408B"/>
                </a:solidFill>
              </a:rPr>
              <a:t> Анна Владиславовна, </a:t>
            </a:r>
            <a:endParaRPr lang="ru-RU" sz="2400" b="1" dirty="0" smtClean="0">
              <a:solidFill>
                <a:srgbClr val="07408B"/>
              </a:solidFill>
            </a:endParaRPr>
          </a:p>
          <a:p>
            <a:pPr algn="ctr"/>
            <a:r>
              <a:rPr lang="ru-RU" sz="2400" b="1" dirty="0" smtClean="0">
                <a:solidFill>
                  <a:srgbClr val="07408B"/>
                </a:solidFill>
              </a:rPr>
              <a:t>учителя </a:t>
            </a:r>
            <a:r>
              <a:rPr lang="ru-RU" sz="2400" b="1" dirty="0" smtClean="0">
                <a:solidFill>
                  <a:srgbClr val="07408B"/>
                </a:solidFill>
              </a:rPr>
              <a:t>физической культуры </a:t>
            </a:r>
            <a:endParaRPr lang="ru-RU" sz="2400" b="1" dirty="0" smtClean="0">
              <a:solidFill>
                <a:srgbClr val="07408B"/>
              </a:solidFill>
            </a:endParaRPr>
          </a:p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ПРИЗЁР</a:t>
            </a:r>
            <a:r>
              <a:rPr lang="ru-RU" sz="2400" b="1" dirty="0" smtClean="0">
                <a:solidFill>
                  <a:srgbClr val="07408B"/>
                </a:solidFill>
              </a:rPr>
              <a:t> муниципального этапа </a:t>
            </a:r>
            <a:r>
              <a:rPr lang="ru-RU" sz="2400" b="1" dirty="0">
                <a:solidFill>
                  <a:srgbClr val="07408B"/>
                </a:solidFill>
              </a:rPr>
              <a:t>конкурса </a:t>
            </a:r>
            <a:endParaRPr lang="ru-RU" sz="2400" b="1" dirty="0" smtClean="0">
              <a:solidFill>
                <a:srgbClr val="07408B"/>
              </a:solidFill>
            </a:endParaRPr>
          </a:p>
          <a:p>
            <a:pPr algn="ctr"/>
            <a:r>
              <a:rPr lang="ru-RU" sz="2400" b="1" dirty="0" smtClean="0">
                <a:solidFill>
                  <a:srgbClr val="07408B"/>
                </a:solidFill>
              </a:rPr>
              <a:t>«</a:t>
            </a:r>
            <a:r>
              <a:rPr lang="ru-RU" sz="2400" b="1" dirty="0">
                <a:solidFill>
                  <a:srgbClr val="07408B"/>
                </a:solidFill>
              </a:rPr>
              <a:t>Учитель </a:t>
            </a:r>
            <a:r>
              <a:rPr lang="ru-RU" sz="2400" b="1" dirty="0" smtClean="0">
                <a:solidFill>
                  <a:srgbClr val="07408B"/>
                </a:solidFill>
              </a:rPr>
              <a:t>здоровья </a:t>
            </a:r>
            <a:r>
              <a:rPr lang="ru-RU" sz="2400" b="1" dirty="0" smtClean="0">
                <a:solidFill>
                  <a:srgbClr val="07408B"/>
                </a:solidFill>
              </a:rPr>
              <a:t>2025</a:t>
            </a:r>
            <a:r>
              <a:rPr lang="ru-RU" sz="2400" b="1" dirty="0">
                <a:solidFill>
                  <a:srgbClr val="07408B"/>
                </a:solidFill>
              </a:rPr>
              <a:t>». </a:t>
            </a:r>
          </a:p>
        </p:txBody>
      </p:sp>
      <p:pic>
        <p:nvPicPr>
          <p:cNvPr id="1026" name="Picture 2" descr="C:\Users\Ekeya\Downloads\PHOTO-2025-02-13-16-17-2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0369" y="1117356"/>
            <a:ext cx="4435231" cy="2494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Ekeya\Downloads\PHOTO-2025-02-13-16-17-2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9262" y="1104900"/>
            <a:ext cx="3892061" cy="5189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Ekeya\Downloads\PHOTO-2025-02-13-16-17-26 (1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342" y="2137788"/>
            <a:ext cx="3117394" cy="4156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02642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791" y="0"/>
            <a:ext cx="1490472" cy="149047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36" r="8846"/>
          <a:stretch/>
        </p:blipFill>
        <p:spPr>
          <a:xfrm>
            <a:off x="2150991" y="3700579"/>
            <a:ext cx="2649195" cy="2858052"/>
          </a:xfrm>
          <a:prstGeom prst="rect">
            <a:avLst/>
          </a:prstGeom>
        </p:spPr>
      </p:pic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16" y="1595399"/>
            <a:ext cx="2168348" cy="2906034"/>
          </a:xfrm>
          <a:prstGeom prst="rect">
            <a:avLst/>
          </a:prstGeom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3389241" y="82480"/>
            <a:ext cx="4953000" cy="13255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 учительских клубов </a:t>
            </a:r>
            <a:b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«Четверо смелых» 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 descr="C:\Users\Ekeya\Downloads\IMG_629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203451"/>
            <a:ext cx="4473574" cy="3355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Ekeya\Downloads\IMG_629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4717" y="176330"/>
            <a:ext cx="2678253" cy="3735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2552700" y="1595398"/>
            <a:ext cx="6696075" cy="1465178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Arial Black" pitchFamily="34" charset="0"/>
              </a:rPr>
              <a:t>С 2021 года команды учителей Афипского лицея становятся победителями конкурса  учительских клубов  </a:t>
            </a:r>
            <a:endParaRPr lang="ru-RU" sz="2400" b="1" dirty="0">
              <a:solidFill>
                <a:srgbClr val="00206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34186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C:\Users\Ekeya\Downloads\IMG_6290 (1)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160" y="219076"/>
            <a:ext cx="5393617" cy="3038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5424039" y="219076"/>
            <a:ext cx="6625086" cy="8302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 </a:t>
            </a:r>
            <a:br>
              <a:rPr 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«Педагогический дебют» </a:t>
            </a:r>
            <a:endParaRPr lang="ru-RU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81160" y="3325794"/>
            <a:ext cx="2746273" cy="54180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u="sng" dirty="0" smtClean="0">
                <a:solidFill>
                  <a:srgbClr val="FF0000"/>
                </a:solidFill>
              </a:rPr>
              <a:t>2024 год. </a:t>
            </a:r>
            <a:r>
              <a:rPr lang="ru-RU" b="1" dirty="0" smtClean="0">
                <a:solidFill>
                  <a:schemeClr val="tx1"/>
                </a:solidFill>
              </a:rPr>
              <a:t>Муниципальный этап 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1026" name="Picture 2" descr="https://sun9-54.userapi.com/s/v1/ig2/00bpETEVapLmtr7TXj0zmRxHmO9n9vCgTA_WM600tJJlvCp_i3gpwhC5EEZ6SbzegYpZh3hf-vT0H5_LVP5Ldb0E.jpg?quality=95&amp;as=32x43,48x64,72x96,108x144,160x213,240x320,360x480,480x640,540x720,640x853,720x960,960x1280&amp;from=bu&amp;u=k3dLzMAlScuPdrcO1Jcm1IXYPmX-E47BY3x20r-E5Es&amp;cs=960x128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7011" y="1230923"/>
            <a:ext cx="3975274" cy="5300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5100738" y="6128098"/>
            <a:ext cx="2746273" cy="54180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u="sng" dirty="0" smtClean="0">
                <a:solidFill>
                  <a:srgbClr val="009900"/>
                </a:solidFill>
              </a:rPr>
              <a:t>2025 год. </a:t>
            </a:r>
            <a:r>
              <a:rPr lang="ru-RU" b="1" dirty="0" smtClean="0">
                <a:solidFill>
                  <a:schemeClr val="tx1"/>
                </a:solidFill>
              </a:rPr>
              <a:t>Муниципальный этап 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654296" y="4009292"/>
            <a:ext cx="5951279" cy="1978129"/>
          </a:xfrm>
          <a:prstGeom prst="rect">
            <a:avLst/>
          </a:prstGeom>
          <a:gradFill flip="none" rotWithShape="1">
            <a:gsLst>
              <a:gs pos="0">
                <a:srgbClr val="009900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135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Ефимова</a:t>
            </a:r>
          </a:p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Елизавета Дмитриевна, </a:t>
            </a: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истории и обществознания</a:t>
            </a:r>
            <a:endParaRPr lang="ru-RU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662279" y="2995362"/>
            <a:ext cx="1329051" cy="3448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ПРИЗЕР</a:t>
            </a:r>
            <a:endParaRPr lang="ru-RU" b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8963360" y="6399002"/>
            <a:ext cx="1984788" cy="3448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ПРОБЕДИТЕЛЬ</a:t>
            </a:r>
            <a:endParaRPr lang="ru-R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651711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3376</TotalTime>
  <Words>333</Words>
  <Application>Microsoft Office PowerPoint</Application>
  <PresentationFormat>Произвольный</PresentationFormat>
  <Paragraphs>117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Тема Office</vt:lpstr>
      <vt:lpstr>Презентация PowerPoint</vt:lpstr>
      <vt:lpstr>Результаты участие в конкурсах профессионального мастерства  в 2023, 2024, 2025 году</vt:lpstr>
      <vt:lpstr>Презентация PowerPoint</vt:lpstr>
      <vt:lpstr>Презентация PowerPoint</vt:lpstr>
      <vt:lpstr>«УЧИТЕЛЬ ГОДА КУБАНИ» 2025г.</vt:lpstr>
      <vt:lpstr>Конкурс  «Учитель здоровья» 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Преодоление школьной неуспешности, как фактор повышения качества знаний обучающихся</dc:title>
  <dc:creator>Заместитель директор</dc:creator>
  <cp:lastModifiedBy>Ekeya</cp:lastModifiedBy>
  <cp:revision>499</cp:revision>
  <cp:lastPrinted>2023-10-13T09:44:17Z</cp:lastPrinted>
  <dcterms:created xsi:type="dcterms:W3CDTF">2022-03-17T05:42:20Z</dcterms:created>
  <dcterms:modified xsi:type="dcterms:W3CDTF">2025-02-15T10:28:59Z</dcterms:modified>
</cp:coreProperties>
</file>