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5"/>
  </p:notesMasterIdLst>
  <p:sldIdLst>
    <p:sldId id="454" r:id="rId2"/>
    <p:sldId id="523" r:id="rId3"/>
    <p:sldId id="524" r:id="rId4"/>
    <p:sldId id="517" r:id="rId5"/>
    <p:sldId id="519" r:id="rId6"/>
    <p:sldId id="518" r:id="rId7"/>
    <p:sldId id="520" r:id="rId8"/>
    <p:sldId id="522" r:id="rId9"/>
    <p:sldId id="467" r:id="rId10"/>
    <p:sldId id="515" r:id="rId11"/>
    <p:sldId id="516" r:id="rId12"/>
    <p:sldId id="501" r:id="rId13"/>
    <p:sldId id="502" r:id="rId14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7408B"/>
    <a:srgbClr val="3C66AA"/>
    <a:srgbClr val="7C70B0"/>
    <a:srgbClr val="66FF33"/>
    <a:srgbClr val="008000"/>
    <a:srgbClr val="CC3300"/>
    <a:srgbClr val="685AA4"/>
    <a:srgbClr val="003300"/>
    <a:srgbClr val="5B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713" autoAdjust="0"/>
  </p:normalViewPr>
  <p:slideViewPr>
    <p:cSldViewPr snapToGrid="0">
      <p:cViewPr varScale="1">
        <p:scale>
          <a:sx n="80" d="100"/>
          <a:sy n="80" d="100"/>
        </p:scale>
        <p:origin x="-773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80705909002388E-2"/>
          <c:w val="1"/>
          <c:h val="0.746413249839223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83A95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Дети с ЗПР</c:v>
                </c:pt>
                <c:pt idx="1">
                  <c:v>Дети с умственной отсталостью</c:v>
                </c:pt>
                <c:pt idx="2">
                  <c:v>Дети-инвалиды</c:v>
                </c:pt>
                <c:pt idx="3">
                  <c:v>Обучающиеся на дому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</c:v>
                </c:pt>
                <c:pt idx="1">
                  <c:v>7</c:v>
                </c:pt>
                <c:pt idx="2">
                  <c:v>14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71-4AC0-99D7-84E0CBA6567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Дети с ЗПР</c:v>
                </c:pt>
                <c:pt idx="1">
                  <c:v>Дети с умственной отсталостью</c:v>
                </c:pt>
                <c:pt idx="2">
                  <c:v>Дети-инвалиды</c:v>
                </c:pt>
                <c:pt idx="3">
                  <c:v>Обучающиеся на дому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43</c:v>
                </c:pt>
                <c:pt idx="1">
                  <c:v>10</c:v>
                </c:pt>
                <c:pt idx="2">
                  <c:v>13</c:v>
                </c:pt>
                <c:pt idx="3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771-4AC0-99D7-84E0CBA6567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Дети с ЗПР</c:v>
                </c:pt>
                <c:pt idx="1">
                  <c:v>Дети с умственной отсталостью</c:v>
                </c:pt>
                <c:pt idx="2">
                  <c:v>Дети-инвалиды</c:v>
                </c:pt>
                <c:pt idx="3">
                  <c:v>Обучающиеся на дому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49</c:v>
                </c:pt>
                <c:pt idx="1">
                  <c:v>15</c:v>
                </c:pt>
                <c:pt idx="2">
                  <c:v>27</c:v>
                </c:pt>
                <c:pt idx="3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845184"/>
        <c:axId val="28846720"/>
      </c:barChart>
      <c:catAx>
        <c:axId val="2884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100"/>
            </a:pPr>
            <a:endParaRPr lang="ru-RU"/>
          </a:p>
        </c:txPr>
        <c:crossAx val="28846720"/>
        <c:crosses val="autoZero"/>
        <c:auto val="1"/>
        <c:lblAlgn val="ctr"/>
        <c:lblOffset val="100"/>
        <c:noMultiLvlLbl val="0"/>
      </c:catAx>
      <c:valAx>
        <c:axId val="28846720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288451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9676075251410934E-2"/>
          <c:y val="0.87434341764554169"/>
          <c:w val="0.76985012266547337"/>
          <c:h val="0.11080215283960354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vk.com/wall-217058672_1953" TargetMode="External"/><Relationship Id="rId7" Type="http://schemas.openxmlformats.org/officeDocument/2006/relationships/image" Target="../media/image38.png"/><Relationship Id="rId2" Type="http://schemas.openxmlformats.org/officeDocument/2006/relationships/hyperlink" Target="https://vk.com/wall-217058672_195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wall-217058672_1914" TargetMode="External"/><Relationship Id="rId5" Type="http://schemas.openxmlformats.org/officeDocument/2006/relationships/hyperlink" Target="https://vk.com/wall-217058672_1917" TargetMode="External"/><Relationship Id="rId4" Type="http://schemas.openxmlformats.org/officeDocument/2006/relationships/hyperlink" Target="https://vk.com/wall-217058672_192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336" y="1968414"/>
            <a:ext cx="10515600" cy="18080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ФГОС: СОХРАНЕНИЕ И ПОДДЕРЖКА ИНДИВИДУАЛЬНОСТИ РЕБЕНКА 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9" y="100484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05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4611" y="2696722"/>
            <a:ext cx="3280229" cy="23690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7618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 детей со статусом ОВЗ и детей – инвалидов.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424" y="1670177"/>
            <a:ext cx="8863584" cy="4351338"/>
          </a:xfrm>
        </p:spPr>
        <p:txBody>
          <a:bodyPr/>
          <a:lstStyle/>
          <a:p>
            <a:r>
              <a:rPr lang="ru-RU" dirty="0"/>
              <a:t>создание системы комплексной помощи детям с ограниченными возможностями здоровья в освоении основной образовательной </a:t>
            </a:r>
            <a:r>
              <a:rPr lang="ru-RU" dirty="0" smtClean="0"/>
              <a:t>программы</a:t>
            </a:r>
          </a:p>
          <a:p>
            <a:r>
              <a:rPr lang="ru-RU" dirty="0"/>
              <a:t>создание максимально благоприятных условий для интеграции детей с ОВЗ в социум </a:t>
            </a:r>
            <a:r>
              <a:rPr lang="ru-RU" dirty="0" smtClean="0"/>
              <a:t>и овладение учащимися специальными </a:t>
            </a:r>
            <a:r>
              <a:rPr lang="ru-RU" dirty="0"/>
              <a:t>компетенциями, обеспечивающими постепенное формирование у них системы социальных навыков поведения, продуктивных форм общения с взрослыми и </a:t>
            </a:r>
            <a:r>
              <a:rPr lang="ru-RU" dirty="0" smtClean="0"/>
              <a:t>сверстниками.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64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496" y="169320"/>
            <a:ext cx="10515600" cy="9772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Диагностический и коррекционный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инструментарий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186" y="842325"/>
            <a:ext cx="2513748" cy="1885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76" y="910153"/>
            <a:ext cx="1820600" cy="242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79332" y="1197255"/>
            <a:ext cx="2471014" cy="1853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824529" y="870410"/>
            <a:ext cx="2432939" cy="1824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2211" t="7179" r="10096"/>
          <a:stretch/>
        </p:blipFill>
        <p:spPr>
          <a:xfrm rot="5400000">
            <a:off x="8959945" y="3740906"/>
            <a:ext cx="2845221" cy="2549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23161" y="4028694"/>
            <a:ext cx="2921436" cy="219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598034" y="3381374"/>
            <a:ext cx="2745922" cy="3661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1610" y="854823"/>
            <a:ext cx="1862098" cy="248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1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Documents and Settings\Admin\Рабочий стол\ПСИХОЛОГ ЛАЗАРЕНКО\фото 21-22\702c6a34-008d-42d7-b6da-014f0579e6d4.jpg"/>
          <p:cNvPicPr>
            <a:picLocks noChangeAspect="1" noChangeArrowheads="1"/>
          </p:cNvPicPr>
          <p:nvPr/>
        </p:nvPicPr>
        <p:blipFill>
          <a:blip r:embed="rId2"/>
          <a:srcRect t="15384" r="3103"/>
          <a:stretch>
            <a:fillRect/>
          </a:stretch>
        </p:blipFill>
        <p:spPr bwMode="auto">
          <a:xfrm>
            <a:off x="147581" y="2884310"/>
            <a:ext cx="3134958" cy="2053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F:\с ватсапа\1abd84ba-2d04-43f5-a563-e5b88c5202d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327" y="166368"/>
            <a:ext cx="1926073" cy="2568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F:\с ватсапа\2daabddb-caae-4503-b1ed-ca6fce5284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1852" y="524661"/>
            <a:ext cx="1581375" cy="210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F:\с ватсапа\9e73f469-6ebd-477a-b464-ddbcbb67faa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4822" y="851305"/>
            <a:ext cx="1721224" cy="2294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F:\с ватсапа\ce1044a4-58d4-4ba7-a103-4988e32c93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45374" y="2884310"/>
            <a:ext cx="2419739" cy="1814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Documents and Settings\Admin\Рабочий стол\ПСИХОЛОГ ЛАЗАРЕНКО\фото 21-22\c2586305-834d-4272-b41e-cfd301c046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45374" y="181526"/>
            <a:ext cx="1875416" cy="2500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 descr="C:\Documents and Settings\Admin\Рабочий стол\ПСИХОЛОГ ЛАЗАРЕНКО\фото 21-22\70e22ad5-8774-4e2d-8090-ebf01aac087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74064" y="1018114"/>
            <a:ext cx="2179080" cy="2905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Admin\Рабочий стол\ПСИХОЛОГ ЛАЗАРЕНКО\ФОТО работа\IMG_20191122_13514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4530318" y="3621865"/>
            <a:ext cx="2408407" cy="180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9" name="Picture 9" descr="F:\с ватсапа\9d7ca6ac-08ca-41f9-bf57-ac830571d0c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74064" y="4281610"/>
            <a:ext cx="2978912" cy="2234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07" y="4098797"/>
            <a:ext cx="1949857" cy="2599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322576" y="6424646"/>
            <a:ext cx="6226783" cy="373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Педагог-психолог- ЛАЗАРЕНКО Екатерина Витальевна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2539" y="7026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 учащихся 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3C6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 и инвалидностью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586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6112" y="43561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sz="2700" dirty="0" smtClean="0">
                <a:hlinkClick r:id="rId2"/>
              </a:rPr>
              <a:t>https</a:t>
            </a:r>
            <a:r>
              <a:rPr lang="en-US" sz="2700" dirty="0">
                <a:hlinkClick r:id="rId2"/>
              </a:rPr>
              <a:t>://</a:t>
            </a:r>
            <a:r>
              <a:rPr lang="en-US" sz="2700" dirty="0" smtClean="0">
                <a:hlinkClick r:id="rId2"/>
              </a:rPr>
              <a:t>vk.com/wall-217058672_1954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en-US" sz="2700" dirty="0">
                <a:hlinkClick r:id="rId3"/>
              </a:rPr>
              <a:t>https://</a:t>
            </a:r>
            <a:r>
              <a:rPr lang="en-US" sz="2700" dirty="0" smtClean="0">
                <a:hlinkClick r:id="rId3"/>
              </a:rPr>
              <a:t>vk.com/wall-217058672_1953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en-US" sz="2700" dirty="0">
                <a:hlinkClick r:id="rId4"/>
              </a:rPr>
              <a:t>https://</a:t>
            </a:r>
            <a:r>
              <a:rPr lang="en-US" sz="2700" dirty="0" smtClean="0">
                <a:hlinkClick r:id="rId4"/>
              </a:rPr>
              <a:t>vk.com/wall-217058672_1921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en-US" sz="2700" dirty="0">
                <a:hlinkClick r:id="rId5"/>
              </a:rPr>
              <a:t>https://</a:t>
            </a:r>
            <a:r>
              <a:rPr lang="en-US" sz="2700" dirty="0" smtClean="0">
                <a:hlinkClick r:id="rId5"/>
              </a:rPr>
              <a:t>vk.com/wall-217058672_1917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en-US" sz="2700" dirty="0">
                <a:hlinkClick r:id="rId6"/>
              </a:rPr>
              <a:t>https://</a:t>
            </a:r>
            <a:r>
              <a:rPr lang="en-US" sz="2700" dirty="0" smtClean="0">
                <a:hlinkClick r:id="rId6"/>
              </a:rPr>
              <a:t>vk.com/wall-217058672_1914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43924" y="1857728"/>
            <a:ext cx="3476398" cy="3476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6632" y="1885056"/>
            <a:ext cx="3449070" cy="34490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8668" y="315396"/>
            <a:ext cx="105203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Успехи наших детей с ОВЗ и инвалидностью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0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00" y="787400"/>
            <a:ext cx="12001500" cy="6070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по результатам самодиагностики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Сервиса самодиагностики общеобразовательных организаций в целях выявления дефицитов в общеобразовательном учреждении на основе принципов управления качеством образования в рамках проекта «Школа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для определения и фиксации уровня вхождения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МАОУ лицей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Афипского МО Северский район имени Д.И. Вишни набрал 176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балла за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самодиагностику.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Магистральное направление «Знание»  - 42 балла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Магистральное направление «Здоровье» -21 балл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Магистральное направление «Творчество» -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Магистральное направление «Воспитание» - 22 балла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Магистральное направление «Профориентация» - 12 баллов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Ключевое условие «Учитель. Школьная команда» - 23 балла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Ключевое условие «Школьный климат» - 19 баллов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Ключевое условие «Образовательная среда» - 17 баллов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организация показала </a:t>
            </a: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 </a:t>
            </a:r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критериям заданным «Школой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включает в себя необходимый минимум пакетных решений для обеспечения качественного образовательного процесса в образовательной организации.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68245" y="129659"/>
            <a:ext cx="64867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«Школа </a:t>
            </a:r>
            <a:r>
              <a:rPr lang="ru-RU" sz="3200" b="1" dirty="0" err="1">
                <a:solidFill>
                  <a:srgbClr val="FF0000"/>
                </a:solidFill>
              </a:rPr>
              <a:t>Минпросвещения</a:t>
            </a:r>
            <a:r>
              <a:rPr lang="ru-RU" sz="3200" b="1" dirty="0">
                <a:solidFill>
                  <a:srgbClr val="FF0000"/>
                </a:solidFill>
              </a:rPr>
              <a:t>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1021536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66750"/>
            <a:ext cx="11275523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773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показателем ФГОС является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обученность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учащихся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9" t="42764" r="12105" b="26667"/>
          <a:stretch/>
        </p:blipFill>
        <p:spPr bwMode="auto">
          <a:xfrm>
            <a:off x="2213043" y="1905000"/>
            <a:ext cx="8257998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3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0" y="917576"/>
            <a:ext cx="10515600" cy="7302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учебной деятельности за 5 лет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722344"/>
              </p:ext>
            </p:extLst>
          </p:nvPr>
        </p:nvGraphicFramePr>
        <p:xfrm>
          <a:off x="1057272" y="1247775"/>
          <a:ext cx="10534652" cy="51530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65482"/>
                <a:gridCol w="1353834"/>
                <a:gridCol w="1353834"/>
                <a:gridCol w="1353834"/>
                <a:gridCol w="1353834"/>
                <a:gridCol w="1353834"/>
              </a:tblGrid>
              <a:tr h="1472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уч. год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 уч. год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 год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6146">
                <a:tc>
                  <a:txBody>
                    <a:bodyPr/>
                    <a:lstStyle/>
                    <a:p>
                      <a:pPr indent="71755"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классов-комплектов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6146">
                <a:tc>
                  <a:txBody>
                    <a:bodyPr/>
                    <a:lstStyle/>
                    <a:p>
                      <a:pPr indent="71755"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1543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1646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1801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1929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6146">
                <a:tc>
                  <a:txBody>
                    <a:bodyPr/>
                    <a:lstStyle/>
                    <a:p>
                      <a:pPr indent="71755"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неуспевающих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6146">
                <a:tc>
                  <a:txBody>
                    <a:bodyPr/>
                    <a:lstStyle/>
                    <a:p>
                      <a:pPr indent="71755"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Обученность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98,8%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97,9%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97,7%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94,2%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6146">
                <a:tc>
                  <a:txBody>
                    <a:bodyPr/>
                    <a:lstStyle/>
                    <a:p>
                      <a:pPr indent="71755"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54,6%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51,8%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50,7%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47,95%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47,83%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480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4536" y="142875"/>
            <a:ext cx="8020051" cy="1095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 (ВПР)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  <a:br>
              <a:rPr lang="ru-RU" b="1" u="sng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dirty="0">
              <a:solidFill>
                <a:srgbClr val="07408B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19774" r="21434" b="63809"/>
          <a:stretch/>
        </p:blipFill>
        <p:spPr bwMode="auto">
          <a:xfrm>
            <a:off x="134692" y="1285874"/>
            <a:ext cx="11839577" cy="140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t="20556" r="3515" b="54861"/>
          <a:stretch/>
        </p:blipFill>
        <p:spPr bwMode="auto">
          <a:xfrm>
            <a:off x="95249" y="2862607"/>
            <a:ext cx="11858626" cy="172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20625" r="5625" b="58750"/>
          <a:stretch/>
        </p:blipFill>
        <p:spPr bwMode="auto">
          <a:xfrm>
            <a:off x="95248" y="4929187"/>
            <a:ext cx="11879021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059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014535" y="295275"/>
            <a:ext cx="8020051" cy="1095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 (ВПР)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</a:t>
            </a:r>
            <a:br>
              <a:rPr lang="ru-RU" b="1" u="sng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dirty="0">
              <a:solidFill>
                <a:srgbClr val="07408B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20278" r="11719" b="59167"/>
          <a:stretch/>
        </p:blipFill>
        <p:spPr bwMode="auto">
          <a:xfrm>
            <a:off x="142874" y="1323975"/>
            <a:ext cx="1112269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20278" r="3516" b="55000"/>
          <a:stretch/>
        </p:blipFill>
        <p:spPr bwMode="auto">
          <a:xfrm>
            <a:off x="142874" y="3200400"/>
            <a:ext cx="11106151" cy="162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20118" r="21329" b="63888"/>
          <a:stretch/>
        </p:blipFill>
        <p:spPr bwMode="auto">
          <a:xfrm>
            <a:off x="238124" y="5314950"/>
            <a:ext cx="1132295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361" r="28516" b="28889"/>
          <a:stretch/>
        </p:blipFill>
        <p:spPr bwMode="auto">
          <a:xfrm rot="554852">
            <a:off x="10848419" y="125134"/>
            <a:ext cx="1157005" cy="162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9" t="17639" r="25234" b="10694"/>
          <a:stretch/>
        </p:blipFill>
        <p:spPr bwMode="auto">
          <a:xfrm rot="766903">
            <a:off x="10843329" y="2709096"/>
            <a:ext cx="1150467" cy="165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9" t="17499" r="25312" b="11251"/>
          <a:stretch/>
        </p:blipFill>
        <p:spPr bwMode="auto">
          <a:xfrm rot="759485">
            <a:off x="10780896" y="4908404"/>
            <a:ext cx="1128438" cy="1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215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014535" y="295275"/>
            <a:ext cx="8020051" cy="1095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 (ВПР)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</a:t>
            </a:r>
            <a:br>
              <a:rPr lang="ru-RU" b="1" u="sng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7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dirty="0">
              <a:solidFill>
                <a:srgbClr val="07408B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t="20278" r="10625" b="54861"/>
          <a:stretch/>
        </p:blipFill>
        <p:spPr bwMode="auto">
          <a:xfrm>
            <a:off x="171450" y="1390650"/>
            <a:ext cx="107251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t="20278" r="11563" b="59028"/>
          <a:stretch/>
        </p:blipFill>
        <p:spPr bwMode="auto">
          <a:xfrm>
            <a:off x="171450" y="3257550"/>
            <a:ext cx="10725150" cy="143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20278" r="11405" b="50000"/>
          <a:stretch/>
        </p:blipFill>
        <p:spPr bwMode="auto">
          <a:xfrm>
            <a:off x="171450" y="4816968"/>
            <a:ext cx="10420350" cy="199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3" t="17361" r="26719" b="18750"/>
          <a:stretch/>
        </p:blipFill>
        <p:spPr bwMode="auto">
          <a:xfrm rot="562050">
            <a:off x="10505618" y="115283"/>
            <a:ext cx="1413997" cy="202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6" t="17564" r="25625" b="15193"/>
          <a:stretch/>
        </p:blipFill>
        <p:spPr bwMode="auto">
          <a:xfrm rot="611163">
            <a:off x="10653368" y="2599663"/>
            <a:ext cx="1369089" cy="191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0" t="17778" r="25000" b="10555"/>
          <a:stretch/>
        </p:blipFill>
        <p:spPr bwMode="auto">
          <a:xfrm rot="762748">
            <a:off x="10573776" y="4805601"/>
            <a:ext cx="1327218" cy="188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153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5500" y="228599"/>
            <a:ext cx="7757110" cy="1143000"/>
          </a:xfrm>
        </p:spPr>
        <p:txBody>
          <a:bodyPr>
            <a:no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С ОВЗ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404749"/>
              </p:ext>
            </p:extLst>
          </p:nvPr>
        </p:nvGraphicFramePr>
        <p:xfrm>
          <a:off x="1641535" y="1508760"/>
          <a:ext cx="9806753" cy="5129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" y="155447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0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3432</TotalTime>
  <Words>346</Words>
  <Application>Microsoft Office PowerPoint</Application>
  <PresentationFormat>Произвольный</PresentationFormat>
  <Paragraphs>65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Главным показателем ФГОС является обученность учащихся </vt:lpstr>
      <vt:lpstr>Результаты учебной деятельности за 5 лет  </vt:lpstr>
      <vt:lpstr>Всероссийские проверочные работы (ВПР)  4 класс 2023 год</vt:lpstr>
      <vt:lpstr>Презентация PowerPoint</vt:lpstr>
      <vt:lpstr>Презентация PowerPoint</vt:lpstr>
      <vt:lpstr>КОЛИЧЕСТВО ОБУЧАЮЩИХСЯ С ОВЗ</vt:lpstr>
      <vt:lpstr>Психологическое сопровождение детей со статусом ОВЗ и детей – инвалидов.</vt:lpstr>
      <vt:lpstr>Диагностический и коррекционный инструментарий</vt:lpstr>
      <vt:lpstr> </vt:lpstr>
      <vt:lpstr> https://vk.com/wall-217058672_1954 https://vk.com/wall-217058672_1953 https://vk.com/wall-217058672_1921 https://vk.com/wall-217058672_1917 https://vk.com/wall-217058672_1914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Ekeya</cp:lastModifiedBy>
  <cp:revision>508</cp:revision>
  <cp:lastPrinted>2023-10-13T09:44:17Z</cp:lastPrinted>
  <dcterms:created xsi:type="dcterms:W3CDTF">2022-03-17T05:42:20Z</dcterms:created>
  <dcterms:modified xsi:type="dcterms:W3CDTF">2025-02-15T11:10:44Z</dcterms:modified>
</cp:coreProperties>
</file>