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3"/>
  </p:notesMasterIdLst>
  <p:sldIdLst>
    <p:sldId id="455" r:id="rId2"/>
    <p:sldId id="517" r:id="rId3"/>
    <p:sldId id="518" r:id="rId4"/>
    <p:sldId id="526" r:id="rId5"/>
    <p:sldId id="519" r:id="rId6"/>
    <p:sldId id="524" r:id="rId7"/>
    <p:sldId id="520" r:id="rId8"/>
    <p:sldId id="521" r:id="rId9"/>
    <p:sldId id="522" r:id="rId10"/>
    <p:sldId id="523" r:id="rId11"/>
    <p:sldId id="525" r:id="rId12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CC3300"/>
    <a:srgbClr val="CC00CC"/>
    <a:srgbClr val="07408B"/>
    <a:srgbClr val="3C66AA"/>
    <a:srgbClr val="7C70B0"/>
    <a:srgbClr val="66FF33"/>
    <a:srgbClr val="685AA4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713" autoAdjust="0"/>
  </p:normalViewPr>
  <p:slideViewPr>
    <p:cSldViewPr snapToGrid="0">
      <p:cViewPr varScale="1">
        <p:scale>
          <a:sx n="80" d="100"/>
          <a:sy n="80" d="100"/>
        </p:scale>
        <p:origin x="-773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564DA-968B-4B7C-81F0-A47BD02E4AD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0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9764" y="2387600"/>
            <a:ext cx="10515600" cy="1450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ВОСПИТАНИЯ 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9" y="100484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50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8000"/>
                </a:solidFill>
                <a:latin typeface="Arial Black" panose="020B0A04020102020204" pitchFamily="34" charset="0"/>
              </a:rPr>
              <a:t>МБО ДО Детская школа искусств </a:t>
            </a:r>
            <a:r>
              <a:rPr lang="ru-RU" sz="36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                  им</a:t>
            </a:r>
            <a:r>
              <a:rPr lang="ru-RU" sz="3600" b="1" dirty="0">
                <a:solidFill>
                  <a:srgbClr val="008000"/>
                </a:solidFill>
                <a:latin typeface="Arial Black" panose="020B0A04020102020204" pitchFamily="34" charset="0"/>
              </a:rPr>
              <a:t>. </a:t>
            </a:r>
            <a:r>
              <a:rPr lang="ru-RU" sz="3600" b="1" dirty="0" err="1">
                <a:solidFill>
                  <a:srgbClr val="008000"/>
                </a:solidFill>
                <a:latin typeface="Arial Black" panose="020B0A04020102020204" pitchFamily="34" charset="0"/>
              </a:rPr>
              <a:t>И.А.Петрусенко</a:t>
            </a:r>
            <a:endParaRPr lang="ru-RU" sz="3600" b="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https://sun9-18.userapi.com/s/v1/ig2/a5Cs8rxMud6msCGCa2H6xwiL_DA6cxoHDNLOyFxG9gdLRt9JftN-QsyV4B2TF550LLCFRITu71wqjfkRyDLp6xgP.jpg?quality=95&amp;as=32x43,48x64,72x96,108x144,160x213,240x320,360x480,480x640,540x720,640x853,720x960,1080x1440,1200x1600&amp;from=bu&amp;u=Roer_a20eF3nHnYWWRxHLKcz1sRUkudrIvHgJtskehQ&amp;cs=605x8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6" y="833100"/>
            <a:ext cx="1730628" cy="230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008" y="1840151"/>
            <a:ext cx="4943473" cy="317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s://sun9-48.userapi.com/impg/nFFMMWFY9k2gIv-BXj8zqa9WbUB0fckkIw_TmA/rarZbbuR4Bw.jpg?size=1728x2160&amp;quality=95&amp;sign=7ad5271dc7de3865838e28de6baa650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1627" r="2045" b="51612"/>
          <a:stretch/>
        </p:blipFill>
        <p:spPr bwMode="auto">
          <a:xfrm>
            <a:off x="7891461" y="4188550"/>
            <a:ext cx="4086225" cy="251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un9-64.userapi.com/s/v1/ig2/TV129ZE_Vqr7WVKgu93pFm0AcuTG4JAXCjCtD-nRc4tij2exYNwzn1RpFb6yPuucfSovYjLPEms2lPYu8oQKd9ES.jpg?quality=95&amp;as=32x24,48x36,72x54,108x81,160x120,240x180,360x270,480x360,540x405,640x480,720x540,1080x810,1280x960&amp;from=bu&amp;u=FDwRMuaxTTUHXPo2Ng0l7SluoSX7AzfZyuQTM89s97s&amp;cs=807x6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250" y="1228725"/>
            <a:ext cx="3946436" cy="29598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un9-34.userapi.com/s/v1/ig2/BlCAa1LsoWO4ntNIJm3E8psgjlltSvQMnBmWvkqn5VRMMWNTHz9ebSZqipO3GYiqHREDENFAqaf9JXVO_YNMbgXa.jpg?quality=95&amp;as=32x43,48x64,72x96,108x144,160x213,240x320,360x480,480x640,540x720,640x853,720x960,960x1280&amp;from=bu&amp;u=0ppbKrQ84JOH-vlqJM5CB88rZQJ3BU6mdg3YzlrTEv0&amp;cs=605x8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0" y="3226527"/>
            <a:ext cx="2687099" cy="3581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4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1925" y="92075"/>
            <a:ext cx="8096249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Ресурсное обеспечение, социальное партнерство позволяет действовать эффективно и успешно, имея в виду приоритетную перспективу, общую для всех партнеров, эффективно координировать совместную деятельность с ясным пониманием своей ответственности. Такая деятельность оказывается наиболее эффективной и экономичной для всех участников образовательного процесса.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1675" y="1943100"/>
            <a:ext cx="146685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03878" y="1398275"/>
            <a:ext cx="3945181" cy="4412508"/>
            <a:chOff x="277883" y="1712600"/>
            <a:chExt cx="4303642" cy="4412508"/>
          </a:xfrm>
        </p:grpSpPr>
        <p:pic>
          <p:nvPicPr>
            <p:cNvPr id="4098" name="Picture 2" descr="https://mypresentation.ru/documents/27234ff9e4de6dab41de0330159c43db/img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8" t="18332" r="20042" b="1334"/>
            <a:stretch/>
          </p:blipFill>
          <p:spPr bwMode="auto">
            <a:xfrm>
              <a:off x="277883" y="1712600"/>
              <a:ext cx="4179814" cy="4412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3215481" y="1712600"/>
              <a:ext cx="1366044" cy="706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97645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fipskiylicey.ru/media/2022/12/15/1288911561/4ec19f93_fbd1_4764_acde_37681aabc8c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3" r="33328" b="26454"/>
          <a:stretch/>
        </p:blipFill>
        <p:spPr bwMode="auto">
          <a:xfrm>
            <a:off x="5832049" y="3184394"/>
            <a:ext cx="6310786" cy="367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249" y="581286"/>
            <a:ext cx="10515600" cy="55909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На </a:t>
            </a:r>
            <a:r>
              <a:rPr lang="ru-RU" dirty="0" smtClean="0"/>
              <a:t>территории Афипского </a:t>
            </a:r>
            <a:r>
              <a:rPr lang="ru-RU" dirty="0"/>
              <a:t>лицея работает Высокоскоростной Интернет, имеется локальная сеть, доступ в сеть предоставлен педагогам (с полным доступом) и учащимся (с ограниченным доступом).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Доступ </a:t>
            </a:r>
            <a:r>
              <a:rPr lang="ru-RU" dirty="0"/>
              <a:t>к сети Интернет учащихся осуществляется под контролем руководителей </a:t>
            </a:r>
            <a:r>
              <a:rPr lang="ru-RU" dirty="0" smtClean="0"/>
              <a:t>кабинетов. </a:t>
            </a:r>
          </a:p>
          <a:p>
            <a:pPr marL="0" indent="0">
              <a:buNone/>
            </a:pPr>
            <a:r>
              <a:rPr lang="ru-RU" dirty="0" smtClean="0"/>
              <a:t>Фильтрация </a:t>
            </a:r>
            <a:r>
              <a:rPr lang="ru-RU" dirty="0"/>
              <a:t>доступа осуществляется организацией </a:t>
            </a:r>
            <a:r>
              <a:rPr lang="ru-RU" dirty="0" err="1"/>
              <a:t>KubanNet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МАОУ лицей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Афипского </a:t>
            </a:r>
          </a:p>
          <a:p>
            <a:pPr marL="0" indent="0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Мбит/с</a:t>
            </a:r>
            <a:r>
              <a:rPr lang="ru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30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824" y="0"/>
            <a:ext cx="10515600" cy="83502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ЦОС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7525" y="1038226"/>
            <a:ext cx="2581275" cy="25717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кабинетов цифровой образовательной среды (ЦОС) заключается в создании единой информационной системы, которая объединяет всех участников образовательного процесса — учеников, учителей, родителей и администрацию учебных заведений</a:t>
            </a:r>
          </a:p>
        </p:txBody>
      </p:sp>
      <p:pic>
        <p:nvPicPr>
          <p:cNvPr id="3074" name="Picture 2" descr="C:\Users\Ekeya\AppData\Local\Temp\7zOCB3B525F\IMG_0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6737" y="597389"/>
            <a:ext cx="3597839" cy="269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keya\AppData\Local\Temp\7zOCC742DB1\1.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092" y="4161529"/>
            <a:ext cx="3213881" cy="241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keya\AppData\Local\Temp\7zOCC72CD92\1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52" y="1082198"/>
            <a:ext cx="3213881" cy="241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Ekeya\AppData\Local\Temp\7zOCC79BAF3\IMG_06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92" y="4161528"/>
            <a:ext cx="3213884" cy="241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Ekeya\AppData\Local\Temp\7zOCC7C8C05\IMG_06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2" y="4161528"/>
            <a:ext cx="3213881" cy="241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Ekeya\AppData\Local\Temp\7zOCC722DA6\IMG_06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20579" y="581726"/>
            <a:ext cx="3654163" cy="274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87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БИБЛИОТЕКА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775" y="1511300"/>
            <a:ext cx="10868025" cy="4351338"/>
          </a:xfrm>
        </p:spPr>
        <p:txBody>
          <a:bodyPr>
            <a:noAutofit/>
          </a:bodyPr>
          <a:lstStyle/>
          <a:p>
            <a:pPr marL="0" indent="2667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лицея занимает отдельные изолированные помещения в здании основной школы на первом этаже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здании начальной школы.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667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стеллажами 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 и журналов; выставочные стеллажи;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столы 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читателей; стулья; компьютерные столы; персональные компьютеры для обучающихся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библиотекаря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МФУ.</a:t>
            </a:r>
          </a:p>
          <a:p>
            <a:pPr marL="0" indent="2667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библиотеке организованы места для работы пользователей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читального зала,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библиотекаря. Освещение соответствует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требованиям.</a:t>
            </a:r>
          </a:p>
          <a:p>
            <a:pPr marL="0" indent="2667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библиотеки укомплектован научно-популярной, справочной,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отраслевой, художественной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литературой, периодическими изданиями для педагогических работников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обучающихся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методической литературой.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667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справочно-библиографический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фонд: словари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справочники по предметам, энциклопедии серии «Школьная энциклопедия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 тайн и загадок», «Энциклопедический словарь школьника», книги серии 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познаю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мир», отраслевые энциклопедии.</a:t>
            </a:r>
          </a:p>
          <a:p>
            <a:pPr marL="0" indent="2667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фонд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состоит из набора CD-ROM дисков: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электронные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тренажѐры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электронные наглядные пособия, практикумы.</a:t>
            </a:r>
          </a:p>
          <a:p>
            <a:pPr marL="0" indent="2667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 обеспечены учебной литературой на 100%.</a:t>
            </a:r>
          </a:p>
          <a:p>
            <a:pPr marL="0" indent="2667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учебно-методической, художественной литературы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достаточным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эффективной организации образовательной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705593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4067" y="123825"/>
            <a:ext cx="7767638" cy="84772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БИБЛИОТЕКА </a:t>
            </a:r>
            <a:endParaRPr lang="ru-RU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5" y="1482744"/>
            <a:ext cx="3359209" cy="252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6324" y="836413"/>
            <a:ext cx="10620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Раскрывает способности </a:t>
            </a:r>
            <a:r>
              <a:rPr lang="ru-RU" dirty="0"/>
              <a:t>каждого ученика, воспитание </a:t>
            </a:r>
            <a:r>
              <a:rPr lang="ru-RU" dirty="0" smtClean="0"/>
              <a:t>порядочного и </a:t>
            </a:r>
            <a:r>
              <a:rPr lang="ru-RU" dirty="0"/>
              <a:t>патриотичного человека, личности, готовой к жизни </a:t>
            </a:r>
            <a:r>
              <a:rPr lang="ru-RU" dirty="0" smtClean="0"/>
              <a:t>в высокотехнологичном </a:t>
            </a:r>
            <a:r>
              <a:rPr lang="ru-RU" dirty="0"/>
              <a:t>конкурентном мире.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36" y="1572414"/>
            <a:ext cx="3240021" cy="24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4" y="4133849"/>
            <a:ext cx="3359209" cy="252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sun77-2.userapi.com/s/v1/ig2/7HTv1Jz7xOixBffWOl7sxZK-36528vElKXc216x649Fy0s7FGDUdg6xjBqGmvqLzyLOHkP7fpTmu2arbyWWAuGQi.jpg?quality=95&amp;as=32x24,48x36,72x54,108x81,160x120,240x181,360x271,480x361,540x406,640x481,720x542,1080x813,1280x963&amp;from=bu&amp;u=UE1CEPF9y5Waa4RaJjtvLEPx8AsUGR833tEqRbOmGkY&amp;cs=1280x9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01" y="1527579"/>
            <a:ext cx="3380270" cy="243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un9-51.userapi.com/s/v1/ig2/HHHJGnwYLfj4PjP-jPx9f6KzxYLUjx1ABMM5wtEFE82T5CCQvAyGmW9HRVAlBb0MAnYMKT4YWB8pMK76thbl7HsZ.jpg?quality=95&amp;as=32x24,48x36,72x54,108x81,160x120,240x179,360x269,480x359,540x404,640x478,720x538,1080x807,1280x957,1440x1076,1600x1196&amp;from=bu&amp;u=j9KKKRzNMeNeV6krTOImS1yFwNF2jlSKA_UxxABfsLk&amp;cs=1280x9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01" y="4133849"/>
            <a:ext cx="3380270" cy="252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keya\AppData\Local\Temp\73fc965d-19e0-4669-a761-c5ac6f2b55bc_Attachments_uvr.5-8@yandex.ru_2025-01-27_20-31-27.zip.5bc\PHOTO-2025-01-27-11-01-10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36" y="4133849"/>
            <a:ext cx="3302303" cy="248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4075" y="100484"/>
            <a:ext cx="9963149" cy="21759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школа находится в таких условиях, когда без установления взаимовыгодного социального партнерства невозможно выжить и развиваться. Образовательное учреждение должно стать открытой системой, расширяющей сотрудничество с различными социальными институтами. Дети нуждаются в том, чтобы взрослые разделили между собой ответственность за их обучение и воспитание.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9" y="100484"/>
            <a:ext cx="1867930" cy="1867930"/>
          </a:xfrm>
          <a:prstGeom prst="rect">
            <a:avLst/>
          </a:prstGeom>
        </p:spPr>
      </p:pic>
      <p:sp>
        <p:nvSpPr>
          <p:cNvPr id="5" name="Стрелка вниз 4"/>
          <p:cNvSpPr/>
          <p:nvPr/>
        </p:nvSpPr>
        <p:spPr>
          <a:xfrm>
            <a:off x="6134101" y="4838700"/>
            <a:ext cx="1828800" cy="1866900"/>
          </a:xfrm>
          <a:prstGeom prst="downArrow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7258050" y="2009775"/>
            <a:ext cx="4933950" cy="2828925"/>
          </a:xfrm>
          <a:prstGeom prst="cloudCallout">
            <a:avLst>
              <a:gd name="adj1" fmla="val -52370"/>
              <a:gd name="adj2" fmla="val 469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ЗНАКОМЬТЕСЬ, НАШИ СОЦИАЛЬНЫЕ ПАРТНЕРЫ!!!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499" y="2238375"/>
            <a:ext cx="5467350" cy="4278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Ресурсное обеспечение осуществлялось </a:t>
            </a:r>
            <a:r>
              <a:rPr lang="ru-RU" sz="16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по следующим направлениям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</a:p>
          <a:p>
            <a:r>
              <a:rPr lang="ru-RU" sz="1600" b="1" dirty="0"/>
              <a:t>• в учебном процессе – проведение открытых уроков по отдельным </a:t>
            </a:r>
            <a:r>
              <a:rPr lang="ru-RU" sz="1600" b="1" dirty="0" smtClean="0"/>
              <a:t>предметам, </a:t>
            </a:r>
            <a:r>
              <a:rPr lang="ru-RU" sz="1600" b="1" dirty="0"/>
              <a:t>подготовка к ЕГЭ и предметным олимпиадам, консультации для </a:t>
            </a:r>
            <a:r>
              <a:rPr lang="ru-RU" sz="1600" b="1" dirty="0" smtClean="0"/>
              <a:t>школьников; </a:t>
            </a:r>
            <a:r>
              <a:rPr lang="ru-RU" sz="1600" b="1" dirty="0"/>
              <a:t>преемственность в </a:t>
            </a:r>
            <a:r>
              <a:rPr lang="ru-RU" sz="1600" b="1" dirty="0" smtClean="0"/>
              <a:t>обучение,</a:t>
            </a:r>
          </a:p>
          <a:p>
            <a:r>
              <a:rPr lang="ru-RU" sz="1600" b="1" dirty="0" smtClean="0"/>
              <a:t>• </a:t>
            </a:r>
            <a:r>
              <a:rPr lang="ru-RU" sz="1600" b="1" dirty="0"/>
              <a:t>в сфере общения и досуга – организация совместных праздников, кружков, </a:t>
            </a:r>
            <a:r>
              <a:rPr lang="ru-RU" sz="1600" b="1" dirty="0" smtClean="0"/>
              <a:t>спортивных соревнований</a:t>
            </a:r>
            <a:r>
              <a:rPr lang="ru-RU" sz="1600" b="1" dirty="0"/>
              <a:t>, совместная краеведческая, поисковая работа, изучение традиций русского </a:t>
            </a:r>
            <a:r>
              <a:rPr lang="ru-RU" sz="1600" b="1" dirty="0" smtClean="0"/>
              <a:t>народа, вовлечение </a:t>
            </a:r>
            <a:r>
              <a:rPr lang="ru-RU" sz="1600" b="1" dirty="0"/>
              <a:t>учащихся в деятельность детских общественных организаций, шефство </a:t>
            </a:r>
            <a:r>
              <a:rPr lang="ru-RU" sz="1600" b="1" dirty="0" smtClean="0"/>
              <a:t>над дошкольниками</a:t>
            </a:r>
            <a:r>
              <a:rPr lang="ru-RU" sz="1600" b="1" dirty="0"/>
              <a:t>;</a:t>
            </a:r>
          </a:p>
          <a:p>
            <a:r>
              <a:rPr lang="ru-RU" sz="1600" b="1" dirty="0"/>
              <a:t>• в сфере повышения квалификации – организация систематической методической </a:t>
            </a:r>
            <a:r>
              <a:rPr lang="ru-RU" sz="1600" b="1" dirty="0" smtClean="0"/>
              <a:t>работы, ориентированной </a:t>
            </a:r>
            <a:r>
              <a:rPr lang="ru-RU" sz="1600" b="1" dirty="0"/>
              <a:t>на профессиональное развитие педагогических и управленческих кадров;</a:t>
            </a:r>
          </a:p>
          <a:p>
            <a:r>
              <a:rPr lang="ru-RU" sz="1600" b="1" dirty="0"/>
              <a:t>• в проведении </a:t>
            </a:r>
            <a:r>
              <a:rPr lang="ru-RU" sz="1600" b="1" dirty="0" err="1"/>
              <a:t>психолого</a:t>
            </a:r>
            <a:r>
              <a:rPr lang="ru-RU" sz="1600" b="1" dirty="0"/>
              <a:t> – педагогических исследований.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6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65126"/>
            <a:ext cx="10972800" cy="8255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культуры</a:t>
            </a:r>
            <a:br>
              <a:rPr lang="ru-RU" sz="4000" b="1" dirty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Северский район</a:t>
            </a:r>
            <a:br>
              <a:rPr lang="ru-RU" sz="4000" b="1" dirty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b="1" dirty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библиотека»</a:t>
            </a:r>
          </a:p>
        </p:txBody>
      </p:sp>
      <p:pic>
        <p:nvPicPr>
          <p:cNvPr id="2050" name="Picture 2" descr="https://sun77-2.userapi.com/s/v1/ig2/tVNzNTq16u1wwRAMoR8Tx0HSP6TZMI4lKuJV32NCJa80LOg_1gHv_QAy4FmuW9bjboDMcfTOg_T66D8q5jqmht_O.jpg?quality=95&amp;as=32x18,48x27,72x40,108x61,160x90,240x135,360x202,480x270,540x304,640x360,720x405,1080x607,1280x720&amp;from=bu&amp;u=KgXO-e2HE7A_z1OotPOk6wbKyMfPmHanNuX-raVZk4s&amp;cs=1280x7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5" y="1693348"/>
            <a:ext cx="4295776" cy="241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1703627"/>
            <a:ext cx="3249241" cy="24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99" y="1693348"/>
            <a:ext cx="3225457" cy="242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3" y="4254970"/>
            <a:ext cx="3249241" cy="24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540" y="4254970"/>
            <a:ext cx="3086173" cy="231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sun9-32.userapi.com/s/v1/ig2/5LQ8R0RnfsrVataUN8i1glhuPHRlbkmsHuvf786RtMn-K61FUKeSq6P1G-jP_8bG_YeQasPVq06t6p_ePSQKTFnF.jpg?quality=95&amp;as=32x24,48x36,72x54,108x81,160x120,240x179,360x269,480x359,540x404,640x478,720x538,1080x807,1280x957,1440x1076,1600x1196&amp;from=bu&amp;u=byi3K4eVSZ_2YCiBB5Yp6RhVEU2ezR7XxGFhHgQXBLc&amp;cs=1280x95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5" y="4320467"/>
            <a:ext cx="3171825" cy="23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48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794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C00CC"/>
                </a:solidFill>
                <a:latin typeface="Arial Black" panose="020B0A04020102020204" pitchFamily="34" charset="0"/>
              </a:rPr>
              <a:t>Муниципальное бюджетное учреждение спортивная школа № 1 поселка городского типа Афипского муниципального образования Северский район. </a:t>
            </a:r>
            <a:endParaRPr lang="ru-RU" sz="2800" b="1" dirty="0">
              <a:solidFill>
                <a:srgbClr val="CC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50" y="1774637"/>
            <a:ext cx="5642899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" y="4997262"/>
            <a:ext cx="12192001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ресурсному обесценению  спортивной школы, были совместно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выработаны оптимальные методические приемы, которые позволяют воздействовать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воспитательный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образовательный процесс.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урокам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тренировочному процессу, стало возможным всестороннее физическое развитие учащихся, привлечение 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самостоятельным занятиям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культурой и спортом.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подтверждает,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совместные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усилия дали положительные результаты. Спортивная жизнь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 для саморазвития, самосовершенствования подрастающего поколения.</a:t>
            </a:r>
          </a:p>
        </p:txBody>
      </p:sp>
    </p:spTree>
    <p:extLst>
      <p:ext uri="{BB962C8B-B14F-4D97-AF65-F5344CB8AC3E}">
        <p14:creationId xmlns:p14="http://schemas.microsoft.com/office/powerpoint/2010/main" val="3449796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0" y="19367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Муниципальное бюджетное учреждение культуры </a:t>
            </a:r>
            <a:r>
              <a:rPr lang="ru-RU" sz="3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Афипская</a:t>
            </a:r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 централизованная клубная система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2" name="Picture 4" descr="https://sun9-66.userapi.com/impg/bYOPgSYbs5oSgou7LpT29JoKIDVWdp4p2vCXJA/-RqWP1FkIK0.jpg?size=2560x1440&amp;quality=95&amp;sign=d63da2d64ff3ee33384e64d3ce3fdd0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4" y="1670827"/>
            <a:ext cx="4091089" cy="230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1.userapi.com/impg/Av9uf6hfxF0PlwwngKGXDcK-FfSDiyq9V6zl-Q/D2maskNBVp8.jpg?size=1134x662&amp;quality=96&amp;sign=3b27e5be7d440b90a9c77fdbe95817b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07964"/>
            <a:ext cx="3818188" cy="222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50.userapi.com/impg/GzkGmbU0QyGwFg-PXOhwbrD7MSAAUyonyDtPIg/VciI1E-5GkQ.jpg?size=1170x658&amp;quality=95&amp;sign=2756bf4af82ce80d5a2a08ddaeda002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88" y="4294198"/>
            <a:ext cx="4305300" cy="242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45.userapi.com/s/v1/ig2/UiFQqgQ7JyChDPE06PzEPw5ZLhKd3jNZbEy6Hz5vpCTR2l0jMRBu1I67EFMM0cvlBzsni0bsKZM18M3s5bm5-PaP.jpg?quality=95&amp;crop=0,0,1280,959&amp;as=32x24,48x36,72x54,108x81,160x120,240x180,360x270,480x360,540x405,640x479,720x539,1080x809,1280x959&amp;from=bu&amp;u=asSlIyhsg43WL0Yg3DZ1tkmWbgLb1wWay77LL-XdSvg&amp;cs=640x4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581149"/>
            <a:ext cx="3420638" cy="25601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55.userapi.com/impg/PUQjvVjE643J5Q5MPBvJAzvj1HsbU7GxfjvPkg/wl9SLvOlQuE.jpg?size=2560x1920&amp;quality=95&amp;sign=6dccae2c1cf9fc7709f4b70f272498b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2066"/>
            <a:ext cx="3657869" cy="2743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n9-31.userapi.com/s/v1/ig2/UE7f9mkOxlEUZggCkCrnelYTDeM0bf76URTS6zdg-3pl6iL1NGdGteOojsil3qatsVFu0E7yjOuZ-qEedG4pAs_b.jpg?quality=95&amp;as=32x24,48x36,72x54,108x81,160x120,240x180,360x270,480x360,540x405,640x480,720x540,1080x810,1280x960,1440x1080,1600x1200&amp;from=bu&amp;u=vl1JRwt9nd14VsXFU4thKYfJ_J6OfUxtQnCYSTEYBhQ&amp;cs=807x6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4050849"/>
            <a:ext cx="3552825" cy="26646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67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3528</TotalTime>
  <Words>597</Words>
  <Application>Microsoft Office PowerPoint</Application>
  <PresentationFormat>Произвольный</PresentationFormat>
  <Paragraphs>38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КАБИНЕТЫ ЦОС</vt:lpstr>
      <vt:lpstr>ШКОЛЬНАЯ БИБЛИОТЕКА </vt:lpstr>
      <vt:lpstr>ШКОЛЬНАЯ БИБЛИОТЕКА </vt:lpstr>
      <vt:lpstr>Презентация PowerPoint</vt:lpstr>
      <vt:lpstr>Муниципальное бюджетное учреждение культуры муниципального образования Северский район «Межпоселенческая библиотека»</vt:lpstr>
      <vt:lpstr>Муниципальное бюджетное учреждение спортивная школа № 1 поселка городского типа Афипского муниципального образования Северский район. </vt:lpstr>
      <vt:lpstr>Муниципальное бюджетное учреждение культуры Афипская централизованная клубная система</vt:lpstr>
      <vt:lpstr>МБО ДО Детская школа искусств                   им. И.А.Петрусенко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Ekeya</cp:lastModifiedBy>
  <cp:revision>519</cp:revision>
  <cp:lastPrinted>2023-10-13T09:44:17Z</cp:lastPrinted>
  <dcterms:created xsi:type="dcterms:W3CDTF">2022-03-17T05:42:20Z</dcterms:created>
  <dcterms:modified xsi:type="dcterms:W3CDTF">2025-02-12T17:11:07Z</dcterms:modified>
</cp:coreProperties>
</file>